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5" r:id="rId3"/>
    <p:sldId id="351" r:id="rId4"/>
    <p:sldId id="338" r:id="rId5"/>
    <p:sldId id="339" r:id="rId6"/>
    <p:sldId id="348" r:id="rId7"/>
    <p:sldId id="340" r:id="rId8"/>
    <p:sldId id="341" r:id="rId9"/>
    <p:sldId id="343" r:id="rId10"/>
    <p:sldId id="342" r:id="rId11"/>
    <p:sldId id="350" r:id="rId12"/>
    <p:sldId id="344" r:id="rId13"/>
    <p:sldId id="346" r:id="rId14"/>
    <p:sldId id="347" r:id="rId15"/>
    <p:sldId id="330" r:id="rId16"/>
    <p:sldId id="335" r:id="rId17"/>
    <p:sldId id="331" r:id="rId18"/>
    <p:sldId id="337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DAFEF-C9B6-43CC-9148-42465B073C1F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B0BA69-709A-4465-9AEC-4A636BE32918}">
      <dgm:prSet/>
      <dgm:spPr/>
      <dgm:t>
        <a:bodyPr/>
        <a:lstStyle/>
        <a:p>
          <a:r>
            <a:rPr lang="en-US"/>
            <a:t>There is a proliferation of microphones in buildings, cars, urban environments</a:t>
          </a:r>
        </a:p>
      </dgm:t>
    </dgm:pt>
    <dgm:pt modelId="{3B8C6180-8598-4A80-886E-25AF34B27351}" type="parTrans" cxnId="{09E08068-C925-4B61-9A20-21F740E5AB5E}">
      <dgm:prSet/>
      <dgm:spPr/>
      <dgm:t>
        <a:bodyPr/>
        <a:lstStyle/>
        <a:p>
          <a:endParaRPr lang="en-US"/>
        </a:p>
      </dgm:t>
    </dgm:pt>
    <dgm:pt modelId="{F33F4025-78A5-4A6A-9F79-CF8B24647FA5}" type="sibTrans" cxnId="{09E08068-C925-4B61-9A20-21F740E5AB5E}">
      <dgm:prSet/>
      <dgm:spPr/>
      <dgm:t>
        <a:bodyPr/>
        <a:lstStyle/>
        <a:p>
          <a:endParaRPr lang="en-US"/>
        </a:p>
      </dgm:t>
    </dgm:pt>
    <dgm:pt modelId="{7E06F429-17B9-4374-B96C-86AB568E310F}">
      <dgm:prSet/>
      <dgm:spPr/>
      <dgm:t>
        <a:bodyPr/>
        <a:lstStyle/>
        <a:p>
          <a:r>
            <a:rPr lang="en-US"/>
            <a:t>It is beneficial to have lower sample rate (power / bandwidth, storage)</a:t>
          </a:r>
        </a:p>
      </dgm:t>
    </dgm:pt>
    <dgm:pt modelId="{D672FF87-B482-4FB3-9EA2-40ED43448D89}" type="parTrans" cxnId="{7E9465CF-3589-4F94-956B-7228E5EDB775}">
      <dgm:prSet/>
      <dgm:spPr/>
      <dgm:t>
        <a:bodyPr/>
        <a:lstStyle/>
        <a:p>
          <a:endParaRPr lang="en-US"/>
        </a:p>
      </dgm:t>
    </dgm:pt>
    <dgm:pt modelId="{373E3CB1-0BAF-451D-9D75-235D7DC3324F}" type="sibTrans" cxnId="{7E9465CF-3589-4F94-956B-7228E5EDB775}">
      <dgm:prSet/>
      <dgm:spPr/>
      <dgm:t>
        <a:bodyPr/>
        <a:lstStyle/>
        <a:p>
          <a:endParaRPr lang="en-US"/>
        </a:p>
      </dgm:t>
    </dgm:pt>
    <dgm:pt modelId="{D9EC93B1-ABB8-4831-965F-A2C3CD14BF62}">
      <dgm:prSet/>
      <dgm:spPr/>
      <dgm:t>
        <a:bodyPr/>
        <a:lstStyle/>
        <a:p>
          <a:r>
            <a:rPr lang="en-US"/>
            <a:t>An aliasing vs non aliasing dataset can be used to optimize the sample rate of a microphone for lowest power/bandwidth/storage without aliasing.</a:t>
          </a:r>
        </a:p>
      </dgm:t>
    </dgm:pt>
    <dgm:pt modelId="{768F6D18-49A4-4CF6-8C38-59878E5AC713}" type="parTrans" cxnId="{F8053448-585C-4712-B7E6-E11BB555F915}">
      <dgm:prSet/>
      <dgm:spPr/>
      <dgm:t>
        <a:bodyPr/>
        <a:lstStyle/>
        <a:p>
          <a:endParaRPr lang="en-US"/>
        </a:p>
      </dgm:t>
    </dgm:pt>
    <dgm:pt modelId="{4FBC4355-FF39-4225-9528-9D27F233D268}" type="sibTrans" cxnId="{F8053448-585C-4712-B7E6-E11BB555F915}">
      <dgm:prSet/>
      <dgm:spPr/>
      <dgm:t>
        <a:bodyPr/>
        <a:lstStyle/>
        <a:p>
          <a:endParaRPr lang="en-US"/>
        </a:p>
      </dgm:t>
    </dgm:pt>
    <dgm:pt modelId="{176D2F29-AA62-4A01-884F-2106C735CFC0}">
      <dgm:prSet/>
      <dgm:spPr/>
      <dgm:t>
        <a:bodyPr/>
        <a:lstStyle/>
        <a:p>
          <a:r>
            <a:rPr lang="en-US"/>
            <a:t>First publicly available dataset to include deliberate aliasing vs non aliasing audio</a:t>
          </a:r>
        </a:p>
      </dgm:t>
    </dgm:pt>
    <dgm:pt modelId="{02C8B23B-9211-431E-8B48-E4672509927A}" type="parTrans" cxnId="{69E54C6C-5A77-436E-B718-EC1CF5F0C552}">
      <dgm:prSet/>
      <dgm:spPr/>
      <dgm:t>
        <a:bodyPr/>
        <a:lstStyle/>
        <a:p>
          <a:endParaRPr lang="en-US"/>
        </a:p>
      </dgm:t>
    </dgm:pt>
    <dgm:pt modelId="{6B159FD7-A4FD-4ECA-889E-67AA3322A5A5}" type="sibTrans" cxnId="{69E54C6C-5A77-436E-B718-EC1CF5F0C552}">
      <dgm:prSet/>
      <dgm:spPr/>
      <dgm:t>
        <a:bodyPr/>
        <a:lstStyle/>
        <a:p>
          <a:endParaRPr lang="en-US"/>
        </a:p>
      </dgm:t>
    </dgm:pt>
    <dgm:pt modelId="{D1066A6F-6AA0-47EB-B2DF-E79915C88F29}" type="pres">
      <dgm:prSet presAssocID="{BCDDAFEF-C9B6-43CC-9148-42465B073C1F}" presName="Name0" presStyleCnt="0">
        <dgm:presLayoutVars>
          <dgm:dir/>
          <dgm:animLvl val="lvl"/>
          <dgm:resizeHandles val="exact"/>
        </dgm:presLayoutVars>
      </dgm:prSet>
      <dgm:spPr/>
    </dgm:pt>
    <dgm:pt modelId="{0D660370-B6A4-443C-A8FC-46968BD8D7CD}" type="pres">
      <dgm:prSet presAssocID="{176D2F29-AA62-4A01-884F-2106C735CFC0}" presName="boxAndChildren" presStyleCnt="0"/>
      <dgm:spPr/>
    </dgm:pt>
    <dgm:pt modelId="{C86B7282-A820-46C8-B9A3-0A3D99DB5793}" type="pres">
      <dgm:prSet presAssocID="{176D2F29-AA62-4A01-884F-2106C735CFC0}" presName="parentTextBox" presStyleLbl="node1" presStyleIdx="0" presStyleCnt="4"/>
      <dgm:spPr/>
    </dgm:pt>
    <dgm:pt modelId="{EC9C2951-B36D-41DF-804E-45784AFFCE26}" type="pres">
      <dgm:prSet presAssocID="{4FBC4355-FF39-4225-9528-9D27F233D268}" presName="sp" presStyleCnt="0"/>
      <dgm:spPr/>
    </dgm:pt>
    <dgm:pt modelId="{25566263-BEFB-4FC0-84DD-C4B958A6D053}" type="pres">
      <dgm:prSet presAssocID="{D9EC93B1-ABB8-4831-965F-A2C3CD14BF62}" presName="arrowAndChildren" presStyleCnt="0"/>
      <dgm:spPr/>
    </dgm:pt>
    <dgm:pt modelId="{B0BD4F2F-99B4-4617-92FF-B7F050B6614E}" type="pres">
      <dgm:prSet presAssocID="{D9EC93B1-ABB8-4831-965F-A2C3CD14BF62}" presName="parentTextArrow" presStyleLbl="node1" presStyleIdx="1" presStyleCnt="4"/>
      <dgm:spPr/>
    </dgm:pt>
    <dgm:pt modelId="{6EEAADA8-0202-4D90-B6E6-105B39430516}" type="pres">
      <dgm:prSet presAssocID="{373E3CB1-0BAF-451D-9D75-235D7DC3324F}" presName="sp" presStyleCnt="0"/>
      <dgm:spPr/>
    </dgm:pt>
    <dgm:pt modelId="{62EC4846-202A-45DF-90EC-D57040CC6E67}" type="pres">
      <dgm:prSet presAssocID="{7E06F429-17B9-4374-B96C-86AB568E310F}" presName="arrowAndChildren" presStyleCnt="0"/>
      <dgm:spPr/>
    </dgm:pt>
    <dgm:pt modelId="{CC969766-F09C-4E98-9B34-AA859D20F205}" type="pres">
      <dgm:prSet presAssocID="{7E06F429-17B9-4374-B96C-86AB568E310F}" presName="parentTextArrow" presStyleLbl="node1" presStyleIdx="2" presStyleCnt="4"/>
      <dgm:spPr/>
    </dgm:pt>
    <dgm:pt modelId="{7E009DDE-E87E-44E6-ABEF-82C743533237}" type="pres">
      <dgm:prSet presAssocID="{F33F4025-78A5-4A6A-9F79-CF8B24647FA5}" presName="sp" presStyleCnt="0"/>
      <dgm:spPr/>
    </dgm:pt>
    <dgm:pt modelId="{08B271AA-2D0F-41DA-A3B8-70B3EA6BA779}" type="pres">
      <dgm:prSet presAssocID="{EDB0BA69-709A-4465-9AEC-4A636BE32918}" presName="arrowAndChildren" presStyleCnt="0"/>
      <dgm:spPr/>
    </dgm:pt>
    <dgm:pt modelId="{4B83C4F5-BE03-4E31-8710-EAAFEB7F4445}" type="pres">
      <dgm:prSet presAssocID="{EDB0BA69-709A-4465-9AEC-4A636BE32918}" presName="parentTextArrow" presStyleLbl="node1" presStyleIdx="3" presStyleCnt="4"/>
      <dgm:spPr/>
    </dgm:pt>
  </dgm:ptLst>
  <dgm:cxnLst>
    <dgm:cxn modelId="{E6CBBC01-4B08-459D-9D15-EF2F1BDF92DB}" type="presOf" srcId="{D9EC93B1-ABB8-4831-965F-A2C3CD14BF62}" destId="{B0BD4F2F-99B4-4617-92FF-B7F050B6614E}" srcOrd="0" destOrd="0" presId="urn:microsoft.com/office/officeart/2005/8/layout/process4"/>
    <dgm:cxn modelId="{D482DF2C-3E87-4877-BBAD-99FAF36CAFAC}" type="presOf" srcId="{7E06F429-17B9-4374-B96C-86AB568E310F}" destId="{CC969766-F09C-4E98-9B34-AA859D20F205}" srcOrd="0" destOrd="0" presId="urn:microsoft.com/office/officeart/2005/8/layout/process4"/>
    <dgm:cxn modelId="{F8053448-585C-4712-B7E6-E11BB555F915}" srcId="{BCDDAFEF-C9B6-43CC-9148-42465B073C1F}" destId="{D9EC93B1-ABB8-4831-965F-A2C3CD14BF62}" srcOrd="2" destOrd="0" parTransId="{768F6D18-49A4-4CF6-8C38-59878E5AC713}" sibTransId="{4FBC4355-FF39-4225-9528-9D27F233D268}"/>
    <dgm:cxn modelId="{09E08068-C925-4B61-9A20-21F740E5AB5E}" srcId="{BCDDAFEF-C9B6-43CC-9148-42465B073C1F}" destId="{EDB0BA69-709A-4465-9AEC-4A636BE32918}" srcOrd="0" destOrd="0" parTransId="{3B8C6180-8598-4A80-886E-25AF34B27351}" sibTransId="{F33F4025-78A5-4A6A-9F79-CF8B24647FA5}"/>
    <dgm:cxn modelId="{69E54C6C-5A77-436E-B718-EC1CF5F0C552}" srcId="{BCDDAFEF-C9B6-43CC-9148-42465B073C1F}" destId="{176D2F29-AA62-4A01-884F-2106C735CFC0}" srcOrd="3" destOrd="0" parTransId="{02C8B23B-9211-431E-8B48-E4672509927A}" sibTransId="{6B159FD7-A4FD-4ECA-889E-67AA3322A5A5}"/>
    <dgm:cxn modelId="{959A2A8C-5D73-446E-89CA-32F0ADE1F134}" type="presOf" srcId="{BCDDAFEF-C9B6-43CC-9148-42465B073C1F}" destId="{D1066A6F-6AA0-47EB-B2DF-E79915C88F29}" srcOrd="0" destOrd="0" presId="urn:microsoft.com/office/officeart/2005/8/layout/process4"/>
    <dgm:cxn modelId="{7E9465CF-3589-4F94-956B-7228E5EDB775}" srcId="{BCDDAFEF-C9B6-43CC-9148-42465B073C1F}" destId="{7E06F429-17B9-4374-B96C-86AB568E310F}" srcOrd="1" destOrd="0" parTransId="{D672FF87-B482-4FB3-9EA2-40ED43448D89}" sibTransId="{373E3CB1-0BAF-451D-9D75-235D7DC3324F}"/>
    <dgm:cxn modelId="{2AE1EEEA-C88B-4525-9E2F-FDFAAC625DDB}" type="presOf" srcId="{EDB0BA69-709A-4465-9AEC-4A636BE32918}" destId="{4B83C4F5-BE03-4E31-8710-EAAFEB7F4445}" srcOrd="0" destOrd="0" presId="urn:microsoft.com/office/officeart/2005/8/layout/process4"/>
    <dgm:cxn modelId="{A7DB28ED-9ED1-4526-97BD-FD9D9FFF77AD}" type="presOf" srcId="{176D2F29-AA62-4A01-884F-2106C735CFC0}" destId="{C86B7282-A820-46C8-B9A3-0A3D99DB5793}" srcOrd="0" destOrd="0" presId="urn:microsoft.com/office/officeart/2005/8/layout/process4"/>
    <dgm:cxn modelId="{7717BAB2-05B0-49FF-8E17-235FB039E894}" type="presParOf" srcId="{D1066A6F-6AA0-47EB-B2DF-E79915C88F29}" destId="{0D660370-B6A4-443C-A8FC-46968BD8D7CD}" srcOrd="0" destOrd="0" presId="urn:microsoft.com/office/officeart/2005/8/layout/process4"/>
    <dgm:cxn modelId="{1BEC85FD-4187-4CB3-9A2B-FF10896B5590}" type="presParOf" srcId="{0D660370-B6A4-443C-A8FC-46968BD8D7CD}" destId="{C86B7282-A820-46C8-B9A3-0A3D99DB5793}" srcOrd="0" destOrd="0" presId="urn:microsoft.com/office/officeart/2005/8/layout/process4"/>
    <dgm:cxn modelId="{DF798874-9752-45A8-B7CE-091886B416F0}" type="presParOf" srcId="{D1066A6F-6AA0-47EB-B2DF-E79915C88F29}" destId="{EC9C2951-B36D-41DF-804E-45784AFFCE26}" srcOrd="1" destOrd="0" presId="urn:microsoft.com/office/officeart/2005/8/layout/process4"/>
    <dgm:cxn modelId="{13271D36-631C-4410-8D1F-8A32B4E6FBBE}" type="presParOf" srcId="{D1066A6F-6AA0-47EB-B2DF-E79915C88F29}" destId="{25566263-BEFB-4FC0-84DD-C4B958A6D053}" srcOrd="2" destOrd="0" presId="urn:microsoft.com/office/officeart/2005/8/layout/process4"/>
    <dgm:cxn modelId="{835BFB17-3EFD-4F3B-BB31-EB99F2926537}" type="presParOf" srcId="{25566263-BEFB-4FC0-84DD-C4B958A6D053}" destId="{B0BD4F2F-99B4-4617-92FF-B7F050B6614E}" srcOrd="0" destOrd="0" presId="urn:microsoft.com/office/officeart/2005/8/layout/process4"/>
    <dgm:cxn modelId="{99EB3182-21E8-4EEE-9E5C-DF775092B6F0}" type="presParOf" srcId="{D1066A6F-6AA0-47EB-B2DF-E79915C88F29}" destId="{6EEAADA8-0202-4D90-B6E6-105B39430516}" srcOrd="3" destOrd="0" presId="urn:microsoft.com/office/officeart/2005/8/layout/process4"/>
    <dgm:cxn modelId="{F0BD2ADE-C76B-4394-AA56-B2152BF945B4}" type="presParOf" srcId="{D1066A6F-6AA0-47EB-B2DF-E79915C88F29}" destId="{62EC4846-202A-45DF-90EC-D57040CC6E67}" srcOrd="4" destOrd="0" presId="urn:microsoft.com/office/officeart/2005/8/layout/process4"/>
    <dgm:cxn modelId="{30D1EE1B-8B1F-41A7-BAC9-C0920506DDAE}" type="presParOf" srcId="{62EC4846-202A-45DF-90EC-D57040CC6E67}" destId="{CC969766-F09C-4E98-9B34-AA859D20F205}" srcOrd="0" destOrd="0" presId="urn:microsoft.com/office/officeart/2005/8/layout/process4"/>
    <dgm:cxn modelId="{46C95368-2BDA-4588-A8CE-7EFCB6B33C78}" type="presParOf" srcId="{D1066A6F-6AA0-47EB-B2DF-E79915C88F29}" destId="{7E009DDE-E87E-44E6-ABEF-82C743533237}" srcOrd="5" destOrd="0" presId="urn:microsoft.com/office/officeart/2005/8/layout/process4"/>
    <dgm:cxn modelId="{774EEFDB-8264-43E5-A28C-E99F12EA18AD}" type="presParOf" srcId="{D1066A6F-6AA0-47EB-B2DF-E79915C88F29}" destId="{08B271AA-2D0F-41DA-A3B8-70B3EA6BA779}" srcOrd="6" destOrd="0" presId="urn:microsoft.com/office/officeart/2005/8/layout/process4"/>
    <dgm:cxn modelId="{047C7196-882F-46AA-A864-46D3FAD8F5F6}" type="presParOf" srcId="{08B271AA-2D0F-41DA-A3B8-70B3EA6BA779}" destId="{4B83C4F5-BE03-4E31-8710-EAAFEB7F44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7282-A820-46C8-B9A3-0A3D99DB5793}">
      <dsp:nvSpPr>
        <dsp:cNvPr id="0" name=""/>
        <dsp:cNvSpPr/>
      </dsp:nvSpPr>
      <dsp:spPr>
        <a:xfrm>
          <a:off x="0" y="3812531"/>
          <a:ext cx="10972800" cy="834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First publicly available dataset to include deliberate aliasing vs non aliasing audio</a:t>
          </a:r>
        </a:p>
      </dsp:txBody>
      <dsp:txXfrm>
        <a:off x="0" y="3812531"/>
        <a:ext cx="10972800" cy="834088"/>
      </dsp:txXfrm>
    </dsp:sp>
    <dsp:sp modelId="{B0BD4F2F-99B4-4617-92FF-B7F050B6614E}">
      <dsp:nvSpPr>
        <dsp:cNvPr id="0" name=""/>
        <dsp:cNvSpPr/>
      </dsp:nvSpPr>
      <dsp:spPr>
        <a:xfrm rot="10800000">
          <a:off x="0" y="2542214"/>
          <a:ext cx="10972800" cy="1282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 aliasing vs non aliasing dataset can be used to optimize the sample rate of a microphone for lowest power/bandwidth/storage without aliasing.</a:t>
          </a:r>
        </a:p>
      </dsp:txBody>
      <dsp:txXfrm rot="10800000">
        <a:off x="0" y="2542214"/>
        <a:ext cx="10972800" cy="833543"/>
      </dsp:txXfrm>
    </dsp:sp>
    <dsp:sp modelId="{CC969766-F09C-4E98-9B34-AA859D20F205}">
      <dsp:nvSpPr>
        <dsp:cNvPr id="0" name=""/>
        <dsp:cNvSpPr/>
      </dsp:nvSpPr>
      <dsp:spPr>
        <a:xfrm rot="10800000">
          <a:off x="0" y="1271897"/>
          <a:ext cx="10972800" cy="1282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beneficial to have lower sample rate (power / bandwidth, storage)</a:t>
          </a:r>
        </a:p>
      </dsp:txBody>
      <dsp:txXfrm rot="10800000">
        <a:off x="0" y="1271897"/>
        <a:ext cx="10972800" cy="833543"/>
      </dsp:txXfrm>
    </dsp:sp>
    <dsp:sp modelId="{4B83C4F5-BE03-4E31-8710-EAAFEB7F4445}">
      <dsp:nvSpPr>
        <dsp:cNvPr id="0" name=""/>
        <dsp:cNvSpPr/>
      </dsp:nvSpPr>
      <dsp:spPr>
        <a:xfrm rot="10800000">
          <a:off x="0" y="1580"/>
          <a:ext cx="10972800" cy="12828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is a proliferation of microphones in buildings, cars, urban environments</a:t>
          </a:r>
        </a:p>
      </dsp:txBody>
      <dsp:txXfrm rot="10800000">
        <a:off x="0" y="1580"/>
        <a:ext cx="10972800" cy="833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E44B1-70D1-4505-83CC-F28773DB914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B3055-BA1B-4E07-88DD-76905F0C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8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E4EEC-242E-4699-A735-AC67A33725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Neural Network symbol</a:t>
            </a:r>
          </a:p>
          <a:p>
            <a:r>
              <a:rPr lang="en-US" dirty="0"/>
              <a:t>Fourier series symbol</a:t>
            </a:r>
          </a:p>
          <a:p>
            <a:r>
              <a:rPr lang="en-US" dirty="0"/>
              <a:t>Op amp symbol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Improve spacing</a:t>
            </a:r>
          </a:p>
          <a:p>
            <a:r>
              <a:rPr lang="en-US" dirty="0"/>
              <a:t>Verbally say the research includes mathematical analysis, circuit design and analysis, data science and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62960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604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6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76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5475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39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3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9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409D7-8C2A-4805-CF02-73E28B680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13" y="0"/>
            <a:ext cx="7146587" cy="2260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537925"/>
            <a:ext cx="10890913" cy="1524001"/>
          </a:xfrm>
        </p:spPr>
        <p:txBody>
          <a:bodyPr/>
          <a:lstStyle/>
          <a:p>
            <a:r>
              <a:rPr lang="en-US" dirty="0"/>
              <a:t>A Novel Aliasing vs Non Aliasing Audio Dataset for Always-On IoT Microphone Experimentation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93816"/>
            <a:ext cx="9552562" cy="25093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Jack Adiletta*</a:t>
            </a:r>
          </a:p>
          <a:p>
            <a:r>
              <a:rPr lang="en-US" dirty="0"/>
              <a:t>Professor Bashima Islam*, Professor Shiwei Fang**</a:t>
            </a:r>
          </a:p>
          <a:p>
            <a:r>
              <a:rPr lang="en-US" dirty="0"/>
              <a:t>Graduate Students: Khan Hossain*, Matthew Reynolds***</a:t>
            </a:r>
          </a:p>
          <a:p>
            <a:r>
              <a:rPr lang="en-US" dirty="0"/>
              <a:t>WPI BASH Lab</a:t>
            </a:r>
          </a:p>
          <a:p>
            <a:r>
              <a:rPr lang="en-US" dirty="0"/>
              <a:t>ACM </a:t>
            </a:r>
            <a:r>
              <a:rPr lang="en-US" dirty="0" err="1"/>
              <a:t>BuildSys</a:t>
            </a:r>
            <a:r>
              <a:rPr lang="en-US" dirty="0"/>
              <a:t> 2025, November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*WPI, **Augusta University, ***Colombia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88F05-121D-0E31-EB7C-F7E25572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90DA-0446-017B-D20D-DD5E1FB8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Generating Aliasing Audio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42A36-E67B-2A0E-4EB9-F0A97FD3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3188D-09EF-BA12-FA0A-65A0ABE9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837493-7CEC-8F78-126D-9080862FCBC0}"/>
              </a:ext>
            </a:extLst>
          </p:cNvPr>
          <p:cNvGrpSpPr/>
          <p:nvPr/>
        </p:nvGrpSpPr>
        <p:grpSpPr>
          <a:xfrm>
            <a:off x="206171" y="1539113"/>
            <a:ext cx="3099557" cy="2695661"/>
            <a:chOff x="-120624" y="2900463"/>
            <a:chExt cx="3099557" cy="2695661"/>
          </a:xfrm>
        </p:grpSpPr>
        <p:pic>
          <p:nvPicPr>
            <p:cNvPr id="6" name="Graphic 5" descr="Wolf outline">
              <a:extLst>
                <a:ext uri="{FF2B5EF4-FFF2-40B4-BE49-F238E27FC236}">
                  <a16:creationId xmlns:a16="http://schemas.microsoft.com/office/drawing/2014/main" id="{BF5FB779-4987-57E2-8EFE-217C4736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4451" y="2900463"/>
              <a:ext cx="1639111" cy="163911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3F3953-CA19-63BD-DDA5-24FFB1EFCD1E}"/>
                </a:ext>
              </a:extLst>
            </p:cNvPr>
            <p:cNvSpPr txBox="1"/>
            <p:nvPr/>
          </p:nvSpPr>
          <p:spPr>
            <a:xfrm>
              <a:off x="-120624" y="4481042"/>
              <a:ext cx="3099557" cy="11150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Audio Recording</a:t>
              </a:r>
            </a:p>
            <a:p>
              <a:pPr algn="ctr"/>
              <a:r>
                <a:rPr lang="en-US" sz="1600" dirty="0"/>
                <a:t>Sample does not contain frequencies above </a:t>
              </a:r>
              <a:r>
                <a:rPr lang="en-US" sz="1600" b="1" dirty="0"/>
                <a:t>4 kHz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486E4-9B13-66E4-859E-BC3C0677AEDA}"/>
              </a:ext>
            </a:extLst>
          </p:cNvPr>
          <p:cNvGrpSpPr/>
          <p:nvPr/>
        </p:nvGrpSpPr>
        <p:grpSpPr>
          <a:xfrm>
            <a:off x="5218476" y="1561123"/>
            <a:ext cx="2080044" cy="2042997"/>
            <a:chOff x="4348444" y="1422638"/>
            <a:chExt cx="2080044" cy="2042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C24E1-136D-77EF-633F-BA36D908EAE0}"/>
                </a:ext>
              </a:extLst>
            </p:cNvPr>
            <p:cNvSpPr txBox="1"/>
            <p:nvPr/>
          </p:nvSpPr>
          <p:spPr>
            <a:xfrm>
              <a:off x="4348444" y="3042580"/>
              <a:ext cx="2080044" cy="423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Sample at </a:t>
              </a:r>
              <a:r>
                <a:rPr lang="en-US" sz="1600" b="1" dirty="0"/>
                <a:t>8 kHz</a:t>
              </a:r>
            </a:p>
          </p:txBody>
        </p:sp>
        <p:pic>
          <p:nvPicPr>
            <p:cNvPr id="12" name="Graphic 11" descr="Normal Distribution with solid fill">
              <a:extLst>
                <a:ext uri="{FF2B5EF4-FFF2-40B4-BE49-F238E27FC236}">
                  <a16:creationId xmlns:a16="http://schemas.microsoft.com/office/drawing/2014/main" id="{272C8277-C9A3-D44C-7795-9FB5C4D8D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06785" y="1422638"/>
              <a:ext cx="1851498" cy="1851498"/>
            </a:xfrm>
            <a:prstGeom prst="rect">
              <a:avLst/>
            </a:prstGeom>
          </p:spPr>
        </p:pic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0BDA5-2DF0-7341-14FF-861C7FB21E13}"/>
              </a:ext>
            </a:extLst>
          </p:cNvPr>
          <p:cNvCxnSpPr>
            <a:cxnSpLocks/>
          </p:cNvCxnSpPr>
          <p:nvPr/>
        </p:nvCxnSpPr>
        <p:spPr>
          <a:xfrm>
            <a:off x="2803474" y="2556681"/>
            <a:ext cx="24733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B8D4981-2CD6-E5E8-3258-FF55561E95CD}"/>
              </a:ext>
            </a:extLst>
          </p:cNvPr>
          <p:cNvCxnSpPr>
            <a:cxnSpLocks/>
          </p:cNvCxnSpPr>
          <p:nvPr/>
        </p:nvCxnSpPr>
        <p:spPr>
          <a:xfrm>
            <a:off x="6988629" y="2543564"/>
            <a:ext cx="2602843" cy="13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3FE8213-7901-9C69-0CE3-661986E74BA0}"/>
              </a:ext>
            </a:extLst>
          </p:cNvPr>
          <p:cNvGrpSpPr/>
          <p:nvPr/>
        </p:nvGrpSpPr>
        <p:grpSpPr>
          <a:xfrm>
            <a:off x="9436690" y="1757391"/>
            <a:ext cx="2516853" cy="1995250"/>
            <a:chOff x="8683824" y="1528864"/>
            <a:chExt cx="2516853" cy="19952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5F11F4-25C6-B7A5-834C-ED5AC6E0D85F}"/>
                </a:ext>
              </a:extLst>
            </p:cNvPr>
            <p:cNvSpPr txBox="1"/>
            <p:nvPr/>
          </p:nvSpPr>
          <p:spPr>
            <a:xfrm>
              <a:off x="8683824" y="2880250"/>
              <a:ext cx="2516853" cy="643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Playback is loud </a:t>
              </a:r>
            </a:p>
            <a:p>
              <a:pPr algn="ctr"/>
              <a:r>
                <a:rPr lang="en-US" sz="1600" dirty="0"/>
                <a:t>but not aliasing?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01E0F1-C567-EDCF-1FED-8B4DD6FBF8B8}"/>
                </a:ext>
              </a:extLst>
            </p:cNvPr>
            <p:cNvGrpSpPr/>
            <p:nvPr/>
          </p:nvGrpSpPr>
          <p:grpSpPr>
            <a:xfrm>
              <a:off x="9215336" y="1528864"/>
              <a:ext cx="1546697" cy="1520757"/>
              <a:chOff x="9215336" y="1528864"/>
              <a:chExt cx="1546697" cy="1520757"/>
            </a:xfrm>
          </p:grpSpPr>
          <p:pic>
            <p:nvPicPr>
              <p:cNvPr id="17" name="Graphic 16" descr="Voice with solid fill">
                <a:extLst>
                  <a:ext uri="{FF2B5EF4-FFF2-40B4-BE49-F238E27FC236}">
                    <a16:creationId xmlns:a16="http://schemas.microsoft.com/office/drawing/2014/main" id="{715B22A1-F362-699D-0F6B-67CE2579F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241276" y="1528864"/>
                <a:ext cx="1520757" cy="1520757"/>
              </a:xfrm>
              <a:prstGeom prst="rect">
                <a:avLst/>
              </a:prstGeom>
            </p:spPr>
          </p:pic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85B91B1-FA7C-8DA1-2892-17D4E8468E42}"/>
                  </a:ext>
                </a:extLst>
              </p:cNvPr>
              <p:cNvSpPr/>
              <p:nvPr/>
            </p:nvSpPr>
            <p:spPr bwMode="auto">
              <a:xfrm>
                <a:off x="9215336" y="2222523"/>
                <a:ext cx="1504890" cy="145337"/>
              </a:xfrm>
              <a:custGeom>
                <a:avLst/>
                <a:gdLst>
                  <a:gd name="connsiteX0" fmla="*/ 0 w 1504890"/>
                  <a:gd name="connsiteY0" fmla="*/ 372115 h 703649"/>
                  <a:gd name="connsiteX1" fmla="*/ 343711 w 1504890"/>
                  <a:gd name="connsiteY1" fmla="*/ 8949 h 703649"/>
                  <a:gd name="connsiteX2" fmla="*/ 817124 w 1504890"/>
                  <a:gd name="connsiteY2" fmla="*/ 702855 h 703649"/>
                  <a:gd name="connsiteX3" fmla="*/ 1258111 w 1504890"/>
                  <a:gd name="connsiteY3" fmla="*/ 151621 h 703649"/>
                  <a:gd name="connsiteX4" fmla="*/ 1465634 w 1504890"/>
                  <a:gd name="connsiteY4" fmla="*/ 359144 h 703649"/>
                  <a:gd name="connsiteX5" fmla="*/ 1504545 w 1504890"/>
                  <a:gd name="connsiteY5" fmla="*/ 378600 h 70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4890" h="703649">
                    <a:moveTo>
                      <a:pt x="0" y="372115"/>
                    </a:moveTo>
                    <a:cubicBezTo>
                      <a:pt x="103762" y="162970"/>
                      <a:pt x="207524" y="-46174"/>
                      <a:pt x="343711" y="8949"/>
                    </a:cubicBezTo>
                    <a:cubicBezTo>
                      <a:pt x="479898" y="64072"/>
                      <a:pt x="664724" y="679076"/>
                      <a:pt x="817124" y="702855"/>
                    </a:cubicBezTo>
                    <a:cubicBezTo>
                      <a:pt x="969524" y="726634"/>
                      <a:pt x="1150026" y="208906"/>
                      <a:pt x="1258111" y="151621"/>
                    </a:cubicBezTo>
                    <a:cubicBezTo>
                      <a:pt x="1366196" y="94336"/>
                      <a:pt x="1424562" y="321314"/>
                      <a:pt x="1465634" y="359144"/>
                    </a:cubicBezTo>
                    <a:cubicBezTo>
                      <a:pt x="1506706" y="396974"/>
                      <a:pt x="1505625" y="387787"/>
                      <a:pt x="1504545" y="378600"/>
                    </a:cubicBezTo>
                  </a:path>
                </a:pathLst>
              </a:custGeom>
              <a:noFill/>
              <a:ln w="38100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540E69A-32BE-910C-1960-0F8619397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379" y="3994079"/>
            <a:ext cx="2609187" cy="182526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1C5978-8750-EF75-C516-155E58F9E043}"/>
              </a:ext>
            </a:extLst>
          </p:cNvPr>
          <p:cNvCxnSpPr>
            <a:cxnSpLocks/>
          </p:cNvCxnSpPr>
          <p:nvPr/>
        </p:nvCxnSpPr>
        <p:spPr>
          <a:xfrm>
            <a:off x="2789855" y="2661326"/>
            <a:ext cx="1416385" cy="15172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798E41-671C-AD35-187A-5161308BB62F}"/>
              </a:ext>
            </a:extLst>
          </p:cNvPr>
          <p:cNvSpPr txBox="1"/>
          <p:nvPr/>
        </p:nvSpPr>
        <p:spPr>
          <a:xfrm>
            <a:off x="6357737" y="4530728"/>
            <a:ext cx="5425440" cy="1103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Remove recordings without high frequencies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4AC03F-17DF-E81A-641E-8C72DA2CB4F7}"/>
              </a:ext>
            </a:extLst>
          </p:cNvPr>
          <p:cNvSpPr txBox="1"/>
          <p:nvPr/>
        </p:nvSpPr>
        <p:spPr>
          <a:xfrm>
            <a:off x="3258180" y="5798473"/>
            <a:ext cx="3099557" cy="379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Fast Fourier Transform [3]</a:t>
            </a:r>
          </a:p>
        </p:txBody>
      </p:sp>
    </p:spTree>
    <p:extLst>
      <p:ext uri="{BB962C8B-B14F-4D97-AF65-F5344CB8AC3E}">
        <p14:creationId xmlns:p14="http://schemas.microsoft.com/office/powerpoint/2010/main" val="23346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F0A9-6F33-48F1-B4F5-ED44CDDF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Audio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78B0-AF7E-8EFF-8922-AFE3CB30B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CEBD8-EC75-350E-473B-97F86156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625D-E62B-A67B-6C24-0E1DE2D3F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528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7530-E052-7928-4E13-B0089D2E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Audio for AI / ML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625D0-656D-FB31-0500-0318197F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4B1B7-CCCF-1133-C2E5-7A2AC5A7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DBC27-1925-DA93-5646-A4436340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5" y="1317482"/>
            <a:ext cx="4547625" cy="318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5D54C-342F-804D-4476-741BA4EE4DD5}"/>
              </a:ext>
            </a:extLst>
          </p:cNvPr>
          <p:cNvSpPr txBox="1"/>
          <p:nvPr/>
        </p:nvSpPr>
        <p:spPr>
          <a:xfrm>
            <a:off x="304801" y="4511918"/>
            <a:ext cx="4614127" cy="570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Fast Fourier Transform? [6]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A2679-46B0-E8F2-A649-45A9518AC932}"/>
              </a:ext>
            </a:extLst>
          </p:cNvPr>
          <p:cNvSpPr txBox="1"/>
          <p:nvPr/>
        </p:nvSpPr>
        <p:spPr>
          <a:xfrm>
            <a:off x="234962" y="5300951"/>
            <a:ext cx="4614127" cy="868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Does not capture changes in frequencies over time!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9C89DC-9E75-6F75-AB86-EBA43B61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685" y="1322739"/>
            <a:ext cx="6608353" cy="4367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7F18F-207B-5836-BF3B-E6AA6C0F3855}"/>
              </a:ext>
            </a:extLst>
          </p:cNvPr>
          <p:cNvSpPr txBox="1"/>
          <p:nvPr/>
        </p:nvSpPr>
        <p:spPr>
          <a:xfrm>
            <a:off x="5756312" y="5840391"/>
            <a:ext cx="6141403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Short Term Fourier Transform (STFT)</a:t>
            </a:r>
          </a:p>
        </p:txBody>
      </p:sp>
    </p:spTree>
    <p:extLst>
      <p:ext uri="{BB962C8B-B14F-4D97-AF65-F5344CB8AC3E}">
        <p14:creationId xmlns:p14="http://schemas.microsoft.com/office/powerpoint/2010/main" val="1983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D70A9-573A-B02D-E61D-C4ADC458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AA72-1870-710C-B878-20797E47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67"/>
            <a:ext cx="11498664" cy="800100"/>
          </a:xfrm>
        </p:spPr>
        <p:txBody>
          <a:bodyPr/>
          <a:lstStyle/>
          <a:p>
            <a:r>
              <a:rPr lang="en-US" dirty="0"/>
              <a:t>Visual Representation of Aliasing Audio (AC unit)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2CBB8-3F89-6377-075D-136414DB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F888-6C1B-03EB-F631-F993DC5F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BC448-55D1-F267-F08B-7B3262D9D0DA}"/>
              </a:ext>
            </a:extLst>
          </p:cNvPr>
          <p:cNvSpPr txBox="1"/>
          <p:nvPr/>
        </p:nvSpPr>
        <p:spPr>
          <a:xfrm>
            <a:off x="1141871" y="5453165"/>
            <a:ext cx="3813328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Unfiltered – Aliasing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BB1A8-F950-3414-8D3F-03384FB15CCD}"/>
              </a:ext>
            </a:extLst>
          </p:cNvPr>
          <p:cNvSpPr txBox="1"/>
          <p:nvPr/>
        </p:nvSpPr>
        <p:spPr>
          <a:xfrm>
            <a:off x="7124262" y="5453165"/>
            <a:ext cx="3813328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Filtered – Non Aliasing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71769-9016-E459-62B3-BB48CDFEC97D}"/>
              </a:ext>
            </a:extLst>
          </p:cNvPr>
          <p:cNvSpPr txBox="1"/>
          <p:nvPr/>
        </p:nvSpPr>
        <p:spPr>
          <a:xfrm>
            <a:off x="3788936" y="5992791"/>
            <a:ext cx="4614127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Note: Sampled at 4 kHz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6C764-836C-762F-2E42-5719105A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3" y="1559476"/>
            <a:ext cx="5858481" cy="3926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4E06E-EE3B-AF20-9A56-604A631D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29"/>
          <a:stretch>
            <a:fillRect/>
          </a:stretch>
        </p:blipFill>
        <p:spPr>
          <a:xfrm>
            <a:off x="6131316" y="1450962"/>
            <a:ext cx="5798438" cy="39260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8C6F25-ACBB-4320-CC8E-3B9F7B6FFD5F}"/>
              </a:ext>
            </a:extLst>
          </p:cNvPr>
          <p:cNvSpPr/>
          <p:nvPr/>
        </p:nvSpPr>
        <p:spPr bwMode="auto">
          <a:xfrm>
            <a:off x="1058487" y="1823259"/>
            <a:ext cx="3640975" cy="560409"/>
          </a:xfrm>
          <a:prstGeom prst="rect">
            <a:avLst/>
          </a:prstGeom>
          <a:noFill/>
          <a:ln w="76200" cap="sq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B2D78-C95B-A9A2-D007-502F4F49E6E2}"/>
              </a:ext>
            </a:extLst>
          </p:cNvPr>
          <p:cNvSpPr/>
          <p:nvPr/>
        </p:nvSpPr>
        <p:spPr bwMode="auto">
          <a:xfrm>
            <a:off x="6979919" y="1786277"/>
            <a:ext cx="3640975" cy="560409"/>
          </a:xfrm>
          <a:prstGeom prst="rect">
            <a:avLst/>
          </a:prstGeom>
          <a:noFill/>
          <a:ln w="76200" cap="sq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8EE4-9CE9-75E1-F19E-615B096D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02434-FE21-86D6-F4FA-B01B0F7E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FE89F-67F3-CA26-7B09-5A0DC589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CBCF0-230E-15B6-BB8E-FAEA8D8BD97E}"/>
              </a:ext>
            </a:extLst>
          </p:cNvPr>
          <p:cNvSpPr txBox="1"/>
          <p:nvPr/>
        </p:nvSpPr>
        <p:spPr>
          <a:xfrm>
            <a:off x="681644" y="1426488"/>
            <a:ext cx="40621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Processed_Files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DS_U8K/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urbansound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DS_ESC/ # ESC 50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DS_ZEN/ # MAVD Dataset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22000/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16000/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8000/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4000/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2000/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1000/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train/      # 80%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validation/ # 10%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test/       # 10%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filtered/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unfiltered/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614F8-B666-EE7C-3B19-1FBCEE3B5E47}"/>
              </a:ext>
            </a:extLst>
          </p:cNvPr>
          <p:cNvSpPr txBox="1"/>
          <p:nvPr/>
        </p:nvSpPr>
        <p:spPr>
          <a:xfrm>
            <a:off x="5342313" y="1784406"/>
            <a:ext cx="64562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Contains 97,891 unique 1-second aliasing and non aliasing samples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Processed into AI/ML friendly STFTs or MFCCs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U8K and ESC50 data samples contain original class (dog bark, AC) in file title</a:t>
            </a:r>
          </a:p>
        </p:txBody>
      </p:sp>
    </p:spTree>
    <p:extLst>
      <p:ext uri="{BB962C8B-B14F-4D97-AF65-F5344CB8AC3E}">
        <p14:creationId xmlns:p14="http://schemas.microsoft.com/office/powerpoint/2010/main" val="160747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Contributions: 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>
          <a:xfrm>
            <a:off x="287215" y="1512664"/>
            <a:ext cx="12027877" cy="5269136"/>
          </a:xfrm>
        </p:spPr>
        <p:txBody>
          <a:bodyPr>
            <a:normAutofit/>
          </a:bodyPr>
          <a:lstStyle/>
          <a:p>
            <a:r>
              <a:rPr lang="en-US" sz="3200" dirty="0"/>
              <a:t>Developed Novel Aliasing / Non Aliasing Audio Generation Method</a:t>
            </a:r>
          </a:p>
          <a:p>
            <a:pPr lvl="1"/>
            <a:r>
              <a:rPr lang="en-US" sz="3200" dirty="0"/>
              <a:t>Filter audio to generate non aliasing samples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Implemented two audio encoding techniques</a:t>
            </a:r>
          </a:p>
          <a:p>
            <a:pPr lvl="1"/>
            <a:r>
              <a:rPr lang="en-US" sz="2800" dirty="0"/>
              <a:t>Audio sampled at six sample rates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sz="3200" dirty="0"/>
              <a:t>Published Compressed Dataset</a:t>
            </a:r>
          </a:p>
          <a:p>
            <a:pPr lvl="1"/>
            <a:r>
              <a:rPr lang="en-US" sz="2400" dirty="0"/>
              <a:t>Available via </a:t>
            </a:r>
            <a:r>
              <a:rPr lang="en-US" sz="2400" dirty="0" err="1"/>
              <a:t>Zenodo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70139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4C63533E-03CD-BB4E-43D1-4226B351B38A}"/>
              </a:ext>
            </a:extLst>
          </p:cNvPr>
          <p:cNvSpPr txBox="1"/>
          <p:nvPr/>
        </p:nvSpPr>
        <p:spPr>
          <a:xfrm>
            <a:off x="2776204" y="2315590"/>
            <a:ext cx="6550925" cy="2437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0008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>
          <a:xfrm>
            <a:off x="609599" y="1524000"/>
            <a:ext cx="11297055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[1] Fabian Esqueda, Stefan Bilbao, and Vesa </a:t>
            </a:r>
            <a:r>
              <a:rPr lang="en-US" dirty="0" err="1"/>
              <a:t>Valimaki</a:t>
            </a:r>
            <a:r>
              <a:rPr lang="en-US" dirty="0"/>
              <a:t>. 2016. Aliasing reduction in clipped signals. IEEE Transactions on Signal Processing 64, 20 (2016), 52555267.doi:10.1109/tsp.2016.2585091</a:t>
            </a:r>
          </a:p>
          <a:p>
            <a:r>
              <a:rPr lang="en-US" dirty="0">
                <a:effectLst/>
              </a:rPr>
              <a:t>[</a:t>
            </a:r>
            <a:r>
              <a:rPr lang="en-US" dirty="0"/>
              <a:t>2] Bogdan Mihai. 2009. Sampling rate and aliasing on a virtual laboratory. Journal of Electrical and Electronics Engineering 2 (10 2009).</a:t>
            </a:r>
          </a:p>
          <a:p>
            <a:r>
              <a:rPr lang="en-US" dirty="0"/>
              <a:t>[3] Justin Salamon, Christopher Jacoby, and Juan Pablo Bello. 2014. UrbanSound8K.</a:t>
            </a:r>
          </a:p>
          <a:p>
            <a:r>
              <a:rPr lang="en-US" dirty="0"/>
              <a:t>[4] Karol J. </a:t>
            </a:r>
            <a:r>
              <a:rPr lang="en-US" dirty="0" err="1"/>
              <a:t>Piczak</a:t>
            </a:r>
            <a:r>
              <a:rPr lang="en-US" dirty="0"/>
              <a:t>. 2015. ESC: Dataset for Environmental Sound Classification. In Proceedings of the 23rd Annual ACM Conference on Multimedia (Brisbane, Australia,2015-10-13). ACM Press, 1015–1018. doi:10.1145/2733373.2806390</a:t>
            </a:r>
          </a:p>
          <a:p>
            <a:r>
              <a:rPr lang="en-US" dirty="0"/>
              <a:t>[5] Pablo </a:t>
            </a:r>
            <a:r>
              <a:rPr lang="en-US" dirty="0" err="1"/>
              <a:t>Zinemanas</a:t>
            </a:r>
            <a:r>
              <a:rPr lang="en-US" dirty="0"/>
              <a:t>, Pablo Cancela, and Martín Rocamora. 2019. MAVD: A Dataset for Sound Event Detection in Urban Environments. In Proceedings of the DCASE2019 Workshop. New York, USA, 25–26.</a:t>
            </a:r>
          </a:p>
          <a:p>
            <a:r>
              <a:rPr lang="en-US" dirty="0"/>
              <a:t>[6] O. </a:t>
            </a:r>
            <a:r>
              <a:rPr lang="en-US" dirty="0" err="1"/>
              <a:t>Trekhleb</a:t>
            </a:r>
            <a:r>
              <a:rPr lang="en-US" dirty="0"/>
              <a:t>, </a:t>
            </a:r>
            <a:r>
              <a:rPr lang="en-US" i="1" dirty="0"/>
              <a:t>Fourier Decomposition</a:t>
            </a:r>
            <a:r>
              <a:rPr lang="en-US" dirty="0"/>
              <a:t>. DEV Community, 2021.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 2025,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71222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23551A83-586F-AE18-F67D-54F0B4FA1E06}"/>
              </a:ext>
            </a:extLst>
          </p:cNvPr>
          <p:cNvSpPr/>
          <p:nvPr/>
        </p:nvSpPr>
        <p:spPr>
          <a:xfrm>
            <a:off x="4679586" y="3044280"/>
            <a:ext cx="2832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370816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B3E3-A185-5DF9-A0E1-50098E1A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Representation of Aliasing Audio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098D4-8A47-93AB-1F57-40E1ACAA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96A81-0F8C-ADEB-52DD-384D4325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ECBDC-C08C-2799-B287-9880D144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" y="1579149"/>
            <a:ext cx="5819462" cy="3846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E6E56-75F1-4873-5237-CEF7E229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156" y="1579149"/>
            <a:ext cx="5700260" cy="3846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A6B1BF-70D7-94D5-9E3C-763570612CBE}"/>
              </a:ext>
            </a:extLst>
          </p:cNvPr>
          <p:cNvSpPr txBox="1"/>
          <p:nvPr/>
        </p:nvSpPr>
        <p:spPr>
          <a:xfrm>
            <a:off x="1141871" y="5453165"/>
            <a:ext cx="3813328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Unfiltered – Aliasing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628A8-8A85-9FE6-0559-1E5614394EEE}"/>
              </a:ext>
            </a:extLst>
          </p:cNvPr>
          <p:cNvSpPr txBox="1"/>
          <p:nvPr/>
        </p:nvSpPr>
        <p:spPr>
          <a:xfrm>
            <a:off x="7124262" y="5453165"/>
            <a:ext cx="3813328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Filtered – Non Aliasing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768A4-6067-B147-1AF4-01714B1FDE87}"/>
              </a:ext>
            </a:extLst>
          </p:cNvPr>
          <p:cNvSpPr txBox="1"/>
          <p:nvPr/>
        </p:nvSpPr>
        <p:spPr>
          <a:xfrm>
            <a:off x="3788936" y="5992791"/>
            <a:ext cx="4614127" cy="560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Note: Sampled at 22 kHz</a:t>
            </a:r>
          </a:p>
        </p:txBody>
      </p:sp>
    </p:spTree>
    <p:extLst>
      <p:ext uri="{BB962C8B-B14F-4D97-AF65-F5344CB8AC3E}">
        <p14:creationId xmlns:p14="http://schemas.microsoft.com/office/powerpoint/2010/main" val="349715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Problem Space</a:t>
            </a:r>
          </a:p>
          <a:p>
            <a:pPr>
              <a:lnSpc>
                <a:spcPct val="150000"/>
              </a:lnSpc>
            </a:pPr>
            <a:r>
              <a:rPr lang="en-US" dirty="0"/>
              <a:t>Aliasing vs Non Aliasing Audio</a:t>
            </a:r>
          </a:p>
          <a:p>
            <a:pPr>
              <a:lnSpc>
                <a:spcPct val="150000"/>
              </a:lnSpc>
            </a:pPr>
            <a:r>
              <a:rPr lang="en-US" dirty="0"/>
              <a:t>Generating Aliasing Audio</a:t>
            </a:r>
          </a:p>
          <a:p>
            <a:pPr>
              <a:lnSpc>
                <a:spcPct val="150000"/>
              </a:lnSpc>
            </a:pPr>
            <a:r>
              <a:rPr lang="en-US" dirty="0"/>
              <a:t>Errors Generating Aliasing and Non Aliasing Audio</a:t>
            </a:r>
          </a:p>
          <a:p>
            <a:pPr>
              <a:lnSpc>
                <a:spcPct val="150000"/>
              </a:lnSpc>
            </a:pPr>
            <a:r>
              <a:rPr lang="en-US" dirty="0"/>
              <a:t>Audio Encoding Techniques</a:t>
            </a:r>
          </a:p>
          <a:p>
            <a:pPr>
              <a:lnSpc>
                <a:spcPct val="150000"/>
              </a:lnSpc>
            </a:pPr>
            <a:r>
              <a:rPr lang="en-US" dirty="0"/>
              <a:t>Dataset 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BEB0A-9E3D-4B14-9782-E2AE3DA60D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BuildSys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November 19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</a:t>
            </a:r>
            <a:r>
              <a:rPr lang="en-US" dirty="0">
                <a:solidFill>
                  <a:srgbClr val="6D6D6D"/>
                </a:solidFill>
                <a:latin typeface="Verdana"/>
              </a:rPr>
              <a:t>, 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71D5-6D33-CD6A-4F1D-3C9EA4EF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</p:spPr>
        <p:txBody>
          <a:bodyPr anchor="b">
            <a:normAutofit/>
          </a:bodyPr>
          <a:lstStyle/>
          <a:p>
            <a:r>
              <a:rPr lang="en-US" dirty="0"/>
              <a:t>Why an Audio Aliasing Dataset is Useful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71D48-9DF7-5A7C-B075-C3117641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ACM </a:t>
            </a:r>
            <a:r>
              <a:rPr lang="en-US" sz="1500" err="1"/>
              <a:t>BuildSys</a:t>
            </a:r>
            <a:r>
              <a:rPr lang="en-US" sz="1500"/>
              <a:t>, November 19</a:t>
            </a:r>
            <a:r>
              <a:rPr lang="en-US" sz="1500" baseline="30000"/>
              <a:t>th</a:t>
            </a:r>
            <a:r>
              <a:rPr lang="en-US" sz="1500"/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C1BB1-FC79-5F70-F58C-E3703CA0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609600" cy="39413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3B0023-0CED-47F7-85AE-654F0B232C2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28AB331-606F-187C-9BF3-FD68F0CD1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53683"/>
              </p:ext>
            </p:extLst>
          </p:nvPr>
        </p:nvGraphicFramePr>
        <p:xfrm>
          <a:off x="609600" y="1524000"/>
          <a:ext cx="1097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3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5B9-D5E2-7DFA-9FDE-26C39577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Aliasing Audio?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108C-803B-0CA9-F3CF-F9004C75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1641"/>
            <a:ext cx="12216671" cy="3042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Nyquist Frequency</a:t>
            </a:r>
            <a:r>
              <a:rPr lang="en-US" dirty="0"/>
              <a:t>: </a:t>
            </a:r>
            <a:r>
              <a:rPr lang="en-US" b="1" dirty="0"/>
              <a:t>Twice the highest frequency </a:t>
            </a:r>
            <a:r>
              <a:rPr lang="en-US" dirty="0"/>
              <a:t>of a signal to sample [2]</a:t>
            </a:r>
          </a:p>
          <a:p>
            <a:pPr marL="0" indent="0" algn="ctr">
              <a:buNone/>
            </a:pPr>
            <a:r>
              <a:rPr lang="en-US" i="1" dirty="0"/>
              <a:t>Aliasing</a:t>
            </a:r>
            <a:r>
              <a:rPr lang="en-US" dirty="0"/>
              <a:t>: when audio is sampled at </a:t>
            </a:r>
            <a:r>
              <a:rPr lang="en-US" b="1" dirty="0"/>
              <a:t>less than the Nyquist Frequency </a:t>
            </a:r>
            <a:r>
              <a:rPr lang="en-US" dirty="0"/>
              <a:t>[5]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3000" i="1" dirty="0"/>
              <a:t>Aliasing</a:t>
            </a:r>
            <a:r>
              <a:rPr lang="en-US" sz="3000" dirty="0"/>
              <a:t> occurs because higher frequencies cannot be represented by a lower sample rate which imparts </a:t>
            </a:r>
            <a:r>
              <a:rPr lang="en-US" sz="3000" b="1" dirty="0"/>
              <a:t>distortion, audio artifacts, or noise.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6E58F-5460-221A-AEF4-82452106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42942-10FB-CA10-92EC-2ADCF0EC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BEF6-C167-765A-49B6-890C0733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Audio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D732D-6B6A-414D-0C92-FF1F7026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160DB-D330-82E9-FC28-122AA829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42619-FDB7-6B0E-FE42-AA33CA1AF445}"/>
              </a:ext>
            </a:extLst>
          </p:cNvPr>
          <p:cNvGrpSpPr/>
          <p:nvPr/>
        </p:nvGrpSpPr>
        <p:grpSpPr>
          <a:xfrm>
            <a:off x="6481516" y="1697848"/>
            <a:ext cx="5210394" cy="3297927"/>
            <a:chOff x="392001" y="1580078"/>
            <a:chExt cx="5210394" cy="32979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4ED4F1-6DAC-2931-CA82-248801B7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1580078"/>
              <a:ext cx="4775200" cy="26633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476580-F881-627A-0628-96B19DD9FFED}"/>
                </a:ext>
              </a:extLst>
            </p:cNvPr>
            <p:cNvSpPr txBox="1"/>
            <p:nvPr/>
          </p:nvSpPr>
          <p:spPr>
            <a:xfrm>
              <a:off x="392001" y="4228495"/>
              <a:ext cx="5210394" cy="64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/>
                <a:t>A 10 Hz Sine Wave Sampled at 8 Hz</a:t>
              </a:r>
            </a:p>
            <a:p>
              <a:pPr algn="ctr"/>
              <a:r>
                <a:rPr lang="en-US" sz="2000" dirty="0"/>
                <a:t>(Aliasing)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FF65B-B8A3-75E2-52AA-810BB3B6CF6D}"/>
              </a:ext>
            </a:extLst>
          </p:cNvPr>
          <p:cNvGrpSpPr/>
          <p:nvPr/>
        </p:nvGrpSpPr>
        <p:grpSpPr>
          <a:xfrm>
            <a:off x="657892" y="1682960"/>
            <a:ext cx="5210394" cy="3305775"/>
            <a:chOff x="6449092" y="1580078"/>
            <a:chExt cx="5210394" cy="33057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30B93E-C4BE-26AA-EDE6-D8BD80967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6691" y="1580078"/>
              <a:ext cx="4775200" cy="266330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386043-FED9-118D-55FA-93B4EC86A391}"/>
                </a:ext>
              </a:extLst>
            </p:cNvPr>
            <p:cNvSpPr txBox="1"/>
            <p:nvPr/>
          </p:nvSpPr>
          <p:spPr>
            <a:xfrm>
              <a:off x="6449092" y="4236343"/>
              <a:ext cx="5210394" cy="6495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/>
                <a:t>A 10 Hz Sine Wave Sampled at 25 Hz</a:t>
              </a:r>
            </a:p>
            <a:p>
              <a:pPr algn="ctr"/>
              <a:r>
                <a:rPr lang="en-US" sz="2000" dirty="0"/>
                <a:t>(Non Aliasing)</a:t>
              </a:r>
            </a:p>
          </p:txBody>
        </p:sp>
      </p:grpSp>
      <p:pic>
        <p:nvPicPr>
          <p:cNvPr id="13" name="raw_22000Hz_chunk3">
            <a:hlinkClick r:id="" action="ppaction://media"/>
            <a:extLst>
              <a:ext uri="{FF2B5EF4-FFF2-40B4-BE49-F238E27FC236}">
                <a16:creationId xmlns:a16="http://schemas.microsoft.com/office/drawing/2014/main" id="{04655386-426D-46D7-3F20-DD873693E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40853" y="5331893"/>
            <a:ext cx="244475" cy="244475"/>
          </a:xfrm>
          <a:prstGeom prst="rect">
            <a:avLst/>
          </a:prstGeom>
        </p:spPr>
      </p:pic>
      <p:pic>
        <p:nvPicPr>
          <p:cNvPr id="14" name="filtered_1000Hz_chunk1">
            <a:hlinkClick r:id="" action="ppaction://media"/>
            <a:extLst>
              <a:ext uri="{FF2B5EF4-FFF2-40B4-BE49-F238E27FC236}">
                <a16:creationId xmlns:a16="http://schemas.microsoft.com/office/drawing/2014/main" id="{2CF18F7B-BE43-1B0E-77F0-2ADFA47DA9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64477" y="5337555"/>
            <a:ext cx="244475" cy="244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76EF8B-A79F-2A37-1020-ECACF2A84EA7}"/>
              </a:ext>
            </a:extLst>
          </p:cNvPr>
          <p:cNvSpPr txBox="1"/>
          <p:nvPr/>
        </p:nvSpPr>
        <p:spPr>
          <a:xfrm>
            <a:off x="6933658" y="5707560"/>
            <a:ext cx="4306111" cy="649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Dog Bark Sampled at 1 kHz</a:t>
            </a:r>
          </a:p>
          <a:p>
            <a:pPr algn="ctr"/>
            <a:r>
              <a:rPr lang="en-US" sz="2000" dirty="0"/>
              <a:t>(Aliasing)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BEBA9-755C-580A-9F8B-D6228C3BB358}"/>
              </a:ext>
            </a:extLst>
          </p:cNvPr>
          <p:cNvSpPr txBox="1"/>
          <p:nvPr/>
        </p:nvSpPr>
        <p:spPr>
          <a:xfrm>
            <a:off x="1110034" y="5707560"/>
            <a:ext cx="4306111" cy="649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Dog Bark Sampled at 22 kHz</a:t>
            </a:r>
          </a:p>
          <a:p>
            <a:pPr algn="ctr"/>
            <a:r>
              <a:rPr lang="en-US" sz="2000" dirty="0"/>
              <a:t>(Non Aliasing)</a:t>
            </a:r>
          </a:p>
        </p:txBody>
      </p:sp>
    </p:spTree>
    <p:extLst>
      <p:ext uri="{BB962C8B-B14F-4D97-AF65-F5344CB8AC3E}">
        <p14:creationId xmlns:p14="http://schemas.microsoft.com/office/powerpoint/2010/main" val="16253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B9A7-CD6F-7446-28AD-1ED2C80B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Dataset of Aliasing &amp; Non Aliasing Audio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996AC-B1C9-A777-AF6A-FA5CAAF4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474" y="3124199"/>
            <a:ext cx="10702001" cy="2827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 8 kHz</a:t>
            </a:r>
          </a:p>
          <a:p>
            <a:r>
              <a:rPr lang="en-US" dirty="0"/>
              <a:t>Process repeated for 1 kHz, 2 kHz, 4 kHz, 16 kHz, 22 kHz</a:t>
            </a:r>
          </a:p>
          <a:p>
            <a:r>
              <a:rPr lang="en-US" dirty="0"/>
              <a:t>Audio sources are: </a:t>
            </a:r>
          </a:p>
          <a:p>
            <a:r>
              <a:rPr lang="en-US" dirty="0"/>
              <a:t>	</a:t>
            </a:r>
            <a:r>
              <a:rPr lang="en-US" dirty="0" err="1"/>
              <a:t>Urbansound</a:t>
            </a:r>
            <a:r>
              <a:rPr lang="en-US" dirty="0"/>
              <a:t> 8K [3]</a:t>
            </a:r>
          </a:p>
          <a:p>
            <a:r>
              <a:rPr lang="en-US" dirty="0"/>
              <a:t>	ESC 50 [4]</a:t>
            </a:r>
          </a:p>
          <a:p>
            <a:r>
              <a:rPr lang="en-US" dirty="0"/>
              <a:t>	MAVD [5]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B509-D83C-CDFA-27EA-4813D93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B3D8-949D-D59D-5626-DFAC948CA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14218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2684-96DB-EE67-FCE3-AF67983D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Aliasing &amp; Non Aliasing Audio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0609C-C539-1C69-7ABB-4AA686E1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D2D9-E09B-DC99-9307-565F51E3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8ABE08-DA3E-FB1C-DB13-BD5FA253B2BD}"/>
              </a:ext>
            </a:extLst>
          </p:cNvPr>
          <p:cNvGrpSpPr/>
          <p:nvPr/>
        </p:nvGrpSpPr>
        <p:grpSpPr>
          <a:xfrm>
            <a:off x="149158" y="2485829"/>
            <a:ext cx="2561617" cy="2553346"/>
            <a:chOff x="148346" y="2900463"/>
            <a:chExt cx="2561617" cy="2553346"/>
          </a:xfrm>
        </p:grpSpPr>
        <p:pic>
          <p:nvPicPr>
            <p:cNvPr id="8" name="Graphic 7" descr="Wolf outline">
              <a:extLst>
                <a:ext uri="{FF2B5EF4-FFF2-40B4-BE49-F238E27FC236}">
                  <a16:creationId xmlns:a16="http://schemas.microsoft.com/office/drawing/2014/main" id="{4B547112-EFA0-A1CA-2221-F648D0B3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4451" y="2900463"/>
              <a:ext cx="1639111" cy="16391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A4D854-975E-F619-8178-262F45C060B4}"/>
                </a:ext>
              </a:extLst>
            </p:cNvPr>
            <p:cNvSpPr txBox="1"/>
            <p:nvPr/>
          </p:nvSpPr>
          <p:spPr>
            <a:xfrm>
              <a:off x="148346" y="4481043"/>
              <a:ext cx="2561617" cy="9727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1s Audio Recording</a:t>
              </a:r>
            </a:p>
            <a:p>
              <a:pPr algn="ctr"/>
              <a:r>
                <a:rPr lang="en-US" sz="1600" dirty="0"/>
                <a:t>(contains frequencies above </a:t>
              </a:r>
              <a:r>
                <a:rPr lang="en-US" sz="1600" b="1" dirty="0"/>
                <a:t>4 kHz</a:t>
              </a:r>
              <a:r>
                <a:rPr lang="en-US" sz="1600" dirty="0"/>
                <a:t>)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1E7557-818C-109A-3DCA-D9F44D7D0661}"/>
              </a:ext>
            </a:extLst>
          </p:cNvPr>
          <p:cNvCxnSpPr>
            <a:cxnSpLocks/>
          </p:cNvCxnSpPr>
          <p:nvPr/>
        </p:nvCxnSpPr>
        <p:spPr>
          <a:xfrm flipV="1">
            <a:off x="2505840" y="2548647"/>
            <a:ext cx="1709479" cy="11849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F2B71A-7BBB-555F-C72D-5897E6778C78}"/>
              </a:ext>
            </a:extLst>
          </p:cNvPr>
          <p:cNvCxnSpPr>
            <a:cxnSpLocks/>
          </p:cNvCxnSpPr>
          <p:nvPr/>
        </p:nvCxnSpPr>
        <p:spPr>
          <a:xfrm>
            <a:off x="6292174" y="2289243"/>
            <a:ext cx="348088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3AA6B0-E9F8-0CDD-0FED-A5375C30C6EA}"/>
              </a:ext>
            </a:extLst>
          </p:cNvPr>
          <p:cNvGrpSpPr/>
          <p:nvPr/>
        </p:nvGrpSpPr>
        <p:grpSpPr>
          <a:xfrm>
            <a:off x="4683868" y="3923489"/>
            <a:ext cx="1498058" cy="1433208"/>
            <a:chOff x="4610369" y="4364313"/>
            <a:chExt cx="1498058" cy="14332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36B123-4801-A6F8-10A8-D68EA3C1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219" y="4364313"/>
              <a:ext cx="1433208" cy="143320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569A306-146D-BFDB-3E6B-8A954F0A65DA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68" y="4453480"/>
              <a:ext cx="0" cy="1329612"/>
            </a:xfrm>
            <a:prstGeom prst="line">
              <a:avLst/>
            </a:prstGeom>
            <a:ln w="1206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DC0CCB2-8E96-8286-CD3A-D98F32B488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369" y="5724727"/>
              <a:ext cx="1398082" cy="0"/>
            </a:xfrm>
            <a:prstGeom prst="line">
              <a:avLst/>
            </a:prstGeom>
            <a:ln w="1206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31A7D2D-9852-3AAC-ADB1-7B390D7274F4}"/>
              </a:ext>
            </a:extLst>
          </p:cNvPr>
          <p:cNvSpPr txBox="1"/>
          <p:nvPr/>
        </p:nvSpPr>
        <p:spPr>
          <a:xfrm>
            <a:off x="3915112" y="5430798"/>
            <a:ext cx="2823722" cy="8000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Low pass filter at </a:t>
            </a:r>
            <a:r>
              <a:rPr lang="en-US" sz="1600" b="1" dirty="0"/>
              <a:t>4 kHz</a:t>
            </a:r>
          </a:p>
          <a:p>
            <a:pPr algn="ctr"/>
            <a:r>
              <a:rPr lang="en-US" sz="1600" dirty="0"/>
              <a:t>(remove frequencies above 4 kHz)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FCDDE3A-EB6C-7C87-01D9-A0D099FBE6B9}"/>
              </a:ext>
            </a:extLst>
          </p:cNvPr>
          <p:cNvCxnSpPr>
            <a:cxnSpLocks/>
          </p:cNvCxnSpPr>
          <p:nvPr/>
        </p:nvCxnSpPr>
        <p:spPr>
          <a:xfrm>
            <a:off x="2500280" y="3746722"/>
            <a:ext cx="1715039" cy="9307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519030-CD2A-A4DB-4DC3-ACA4391377C4}"/>
              </a:ext>
            </a:extLst>
          </p:cNvPr>
          <p:cNvGrpSpPr/>
          <p:nvPr/>
        </p:nvGrpSpPr>
        <p:grpSpPr>
          <a:xfrm>
            <a:off x="9461799" y="1530230"/>
            <a:ext cx="2516853" cy="1865681"/>
            <a:chOff x="8683824" y="1528864"/>
            <a:chExt cx="2516853" cy="18656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03D5A6-A102-93E0-867C-4B88172E33B1}"/>
                </a:ext>
              </a:extLst>
            </p:cNvPr>
            <p:cNvSpPr txBox="1"/>
            <p:nvPr/>
          </p:nvSpPr>
          <p:spPr>
            <a:xfrm>
              <a:off x="8683824" y="3009950"/>
              <a:ext cx="2516853" cy="384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Playback is aliasing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6A64CB3-58B3-DB88-7750-4ED8C6B6F3EB}"/>
                </a:ext>
              </a:extLst>
            </p:cNvPr>
            <p:cNvGrpSpPr/>
            <p:nvPr/>
          </p:nvGrpSpPr>
          <p:grpSpPr>
            <a:xfrm>
              <a:off x="9215336" y="1528864"/>
              <a:ext cx="1546697" cy="1520757"/>
              <a:chOff x="9215336" y="1528864"/>
              <a:chExt cx="1546697" cy="1520757"/>
            </a:xfrm>
          </p:grpSpPr>
          <p:pic>
            <p:nvPicPr>
              <p:cNvPr id="19" name="Graphic 18" descr="Voice with solid fill">
                <a:extLst>
                  <a:ext uri="{FF2B5EF4-FFF2-40B4-BE49-F238E27FC236}">
                    <a16:creationId xmlns:a16="http://schemas.microsoft.com/office/drawing/2014/main" id="{5C608926-342C-E6BF-B556-68D4CC758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41276" y="1528864"/>
                <a:ext cx="1520757" cy="1520757"/>
              </a:xfrm>
              <a:prstGeom prst="rect">
                <a:avLst/>
              </a:prstGeom>
            </p:spPr>
          </p:pic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C9EE12-4E85-7BBA-E50E-71E543D5F194}"/>
                  </a:ext>
                </a:extLst>
              </p:cNvPr>
              <p:cNvSpPr/>
              <p:nvPr/>
            </p:nvSpPr>
            <p:spPr bwMode="auto">
              <a:xfrm>
                <a:off x="9215336" y="1923613"/>
                <a:ext cx="1504890" cy="703649"/>
              </a:xfrm>
              <a:custGeom>
                <a:avLst/>
                <a:gdLst>
                  <a:gd name="connsiteX0" fmla="*/ 0 w 1504890"/>
                  <a:gd name="connsiteY0" fmla="*/ 372115 h 703649"/>
                  <a:gd name="connsiteX1" fmla="*/ 343711 w 1504890"/>
                  <a:gd name="connsiteY1" fmla="*/ 8949 h 703649"/>
                  <a:gd name="connsiteX2" fmla="*/ 817124 w 1504890"/>
                  <a:gd name="connsiteY2" fmla="*/ 702855 h 703649"/>
                  <a:gd name="connsiteX3" fmla="*/ 1258111 w 1504890"/>
                  <a:gd name="connsiteY3" fmla="*/ 151621 h 703649"/>
                  <a:gd name="connsiteX4" fmla="*/ 1465634 w 1504890"/>
                  <a:gd name="connsiteY4" fmla="*/ 359144 h 703649"/>
                  <a:gd name="connsiteX5" fmla="*/ 1504545 w 1504890"/>
                  <a:gd name="connsiteY5" fmla="*/ 378600 h 70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4890" h="703649">
                    <a:moveTo>
                      <a:pt x="0" y="372115"/>
                    </a:moveTo>
                    <a:cubicBezTo>
                      <a:pt x="103762" y="162970"/>
                      <a:pt x="207524" y="-46174"/>
                      <a:pt x="343711" y="8949"/>
                    </a:cubicBezTo>
                    <a:cubicBezTo>
                      <a:pt x="479898" y="64072"/>
                      <a:pt x="664724" y="679076"/>
                      <a:pt x="817124" y="702855"/>
                    </a:cubicBezTo>
                    <a:cubicBezTo>
                      <a:pt x="969524" y="726634"/>
                      <a:pt x="1150026" y="208906"/>
                      <a:pt x="1258111" y="151621"/>
                    </a:cubicBezTo>
                    <a:cubicBezTo>
                      <a:pt x="1366196" y="94336"/>
                      <a:pt x="1424562" y="321314"/>
                      <a:pt x="1465634" y="359144"/>
                    </a:cubicBezTo>
                    <a:cubicBezTo>
                      <a:pt x="1506706" y="396974"/>
                      <a:pt x="1505625" y="387787"/>
                      <a:pt x="1504545" y="378600"/>
                    </a:cubicBezTo>
                  </a:path>
                </a:pathLst>
              </a:custGeom>
              <a:noFill/>
              <a:ln w="38100" cap="sq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D67972-149A-20A9-A73D-CE63EEF882D9}"/>
              </a:ext>
            </a:extLst>
          </p:cNvPr>
          <p:cNvGrpSpPr/>
          <p:nvPr/>
        </p:nvGrpSpPr>
        <p:grpSpPr>
          <a:xfrm>
            <a:off x="9362556" y="4066409"/>
            <a:ext cx="2715337" cy="1777248"/>
            <a:chOff x="8588203" y="4016147"/>
            <a:chExt cx="2715337" cy="177724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C477AD-696D-58C4-1046-E2C4D2A97F9B}"/>
                </a:ext>
              </a:extLst>
            </p:cNvPr>
            <p:cNvSpPr txBox="1"/>
            <p:nvPr/>
          </p:nvSpPr>
          <p:spPr>
            <a:xfrm>
              <a:off x="8588203" y="5408800"/>
              <a:ext cx="2715337" cy="384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Playback is non aliasing!</a:t>
              </a:r>
            </a:p>
          </p:txBody>
        </p:sp>
        <p:pic>
          <p:nvPicPr>
            <p:cNvPr id="51" name="Graphic 50" descr="Voice with solid fill">
              <a:extLst>
                <a:ext uri="{FF2B5EF4-FFF2-40B4-BE49-F238E27FC236}">
                  <a16:creationId xmlns:a16="http://schemas.microsoft.com/office/drawing/2014/main" id="{295B11D9-F5E1-4491-3198-E87E81661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03091" y="4016147"/>
              <a:ext cx="1520757" cy="1520757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59FECE-7700-C766-DFE2-8CD2C8A4F68C}"/>
              </a:ext>
            </a:extLst>
          </p:cNvPr>
          <p:cNvGrpSpPr/>
          <p:nvPr/>
        </p:nvGrpSpPr>
        <p:grpSpPr>
          <a:xfrm>
            <a:off x="4348444" y="1422638"/>
            <a:ext cx="2080044" cy="2042997"/>
            <a:chOff x="4348444" y="1422638"/>
            <a:chExt cx="2080044" cy="2042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B56505-312F-42C0-DF40-CCC55EDAE344}"/>
                </a:ext>
              </a:extLst>
            </p:cNvPr>
            <p:cNvSpPr txBox="1"/>
            <p:nvPr/>
          </p:nvSpPr>
          <p:spPr>
            <a:xfrm>
              <a:off x="4348444" y="3042580"/>
              <a:ext cx="2080044" cy="423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Sample at </a:t>
              </a:r>
              <a:r>
                <a:rPr lang="en-US" sz="1600" b="1" dirty="0"/>
                <a:t>8 kHz</a:t>
              </a:r>
            </a:p>
          </p:txBody>
        </p:sp>
        <p:pic>
          <p:nvPicPr>
            <p:cNvPr id="53" name="Graphic 52" descr="Normal Distribution with solid fill">
              <a:extLst>
                <a:ext uri="{FF2B5EF4-FFF2-40B4-BE49-F238E27FC236}">
                  <a16:creationId xmlns:a16="http://schemas.microsoft.com/office/drawing/2014/main" id="{481F8BC8-BE4D-38BE-F5AC-7D6F9DA3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06785" y="1422638"/>
              <a:ext cx="1851498" cy="185149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518C6-07EC-EEFC-84ED-26A9B69707F0}"/>
              </a:ext>
            </a:extLst>
          </p:cNvPr>
          <p:cNvGrpSpPr/>
          <p:nvPr/>
        </p:nvGrpSpPr>
        <p:grpSpPr>
          <a:xfrm>
            <a:off x="7174441" y="3839120"/>
            <a:ext cx="2080044" cy="2042997"/>
            <a:chOff x="7023125" y="3839120"/>
            <a:chExt cx="2080044" cy="204299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7A6367-2000-CC4B-36D0-CF933ACF56DF}"/>
                </a:ext>
              </a:extLst>
            </p:cNvPr>
            <p:cNvSpPr txBox="1"/>
            <p:nvPr/>
          </p:nvSpPr>
          <p:spPr>
            <a:xfrm>
              <a:off x="7023125" y="5459062"/>
              <a:ext cx="2080044" cy="423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Sample at </a:t>
              </a:r>
              <a:r>
                <a:rPr lang="en-US" sz="1600" b="1" dirty="0"/>
                <a:t>8 kHz</a:t>
              </a:r>
            </a:p>
          </p:txBody>
        </p:sp>
        <p:pic>
          <p:nvPicPr>
            <p:cNvPr id="59" name="Graphic 58" descr="Normal Distribution with solid fill">
              <a:extLst>
                <a:ext uri="{FF2B5EF4-FFF2-40B4-BE49-F238E27FC236}">
                  <a16:creationId xmlns:a16="http://schemas.microsoft.com/office/drawing/2014/main" id="{33E6D21B-E46D-27FC-59B2-53B5D54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1466" y="3839120"/>
              <a:ext cx="1851498" cy="1851498"/>
            </a:xfrm>
            <a:prstGeom prst="rect">
              <a:avLst/>
            </a:prstGeom>
          </p:spPr>
        </p:pic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07905-B7E4-CBE2-FD35-B469A55F4C12}"/>
              </a:ext>
            </a:extLst>
          </p:cNvPr>
          <p:cNvCxnSpPr>
            <a:cxnSpLocks/>
          </p:cNvCxnSpPr>
          <p:nvPr/>
        </p:nvCxnSpPr>
        <p:spPr>
          <a:xfrm>
            <a:off x="6181926" y="4826787"/>
            <a:ext cx="123487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7C6BD85-5D4C-E3B8-96BF-E4D6C99D561A}"/>
              </a:ext>
            </a:extLst>
          </p:cNvPr>
          <p:cNvCxnSpPr>
            <a:cxnSpLocks/>
          </p:cNvCxnSpPr>
          <p:nvPr/>
        </p:nvCxnSpPr>
        <p:spPr>
          <a:xfrm>
            <a:off x="8895943" y="4826787"/>
            <a:ext cx="10327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500E-3340-10F7-A8F4-C4C25514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51367"/>
            <a:ext cx="11366269" cy="800100"/>
          </a:xfrm>
        </p:spPr>
        <p:txBody>
          <a:bodyPr/>
          <a:lstStyle/>
          <a:p>
            <a:r>
              <a:rPr lang="en-US" dirty="0"/>
              <a:t>Errors Generating Aliasing &amp; Non Aliasing Audio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194F6-615D-5C99-42D5-E3805D9A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F4436-EFD6-A439-735D-0D818A40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BC8DBB-7F1E-C0BF-E96D-17C8BA602DCA}"/>
              </a:ext>
            </a:extLst>
          </p:cNvPr>
          <p:cNvGrpSpPr/>
          <p:nvPr/>
        </p:nvGrpSpPr>
        <p:grpSpPr>
          <a:xfrm>
            <a:off x="5249854" y="1558569"/>
            <a:ext cx="1924581" cy="1934212"/>
            <a:chOff x="466864" y="2900463"/>
            <a:chExt cx="1924581" cy="1934212"/>
          </a:xfrm>
        </p:grpSpPr>
        <p:pic>
          <p:nvPicPr>
            <p:cNvPr id="6" name="Graphic 5" descr="Wolf outline">
              <a:extLst>
                <a:ext uri="{FF2B5EF4-FFF2-40B4-BE49-F238E27FC236}">
                  <a16:creationId xmlns:a16="http://schemas.microsoft.com/office/drawing/2014/main" id="{9A13C1D3-C25D-7E93-F2A5-FC48CC372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4451" y="2900463"/>
              <a:ext cx="1639111" cy="163911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FBB5BA-A619-13FF-12E1-F12CE36AD8A4}"/>
                </a:ext>
              </a:extLst>
            </p:cNvPr>
            <p:cNvSpPr txBox="1"/>
            <p:nvPr/>
          </p:nvSpPr>
          <p:spPr>
            <a:xfrm>
              <a:off x="466864" y="4481043"/>
              <a:ext cx="1924581" cy="353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Audio Recording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38089A-662C-6CFF-E872-D49D481CB92F}"/>
              </a:ext>
            </a:extLst>
          </p:cNvPr>
          <p:cNvCxnSpPr>
            <a:cxnSpLocks/>
          </p:cNvCxnSpPr>
          <p:nvPr/>
        </p:nvCxnSpPr>
        <p:spPr>
          <a:xfrm>
            <a:off x="2454130" y="2550194"/>
            <a:ext cx="595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7CF4BC-BF02-60FE-920C-3E590CB983DF}"/>
              </a:ext>
            </a:extLst>
          </p:cNvPr>
          <p:cNvGrpSpPr/>
          <p:nvPr/>
        </p:nvGrpSpPr>
        <p:grpSpPr>
          <a:xfrm>
            <a:off x="7546604" y="1475541"/>
            <a:ext cx="1927156" cy="2042997"/>
            <a:chOff x="4406785" y="1422638"/>
            <a:chExt cx="1927156" cy="2042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945D14-DF76-B6A8-7948-5165B3C1F86A}"/>
                </a:ext>
              </a:extLst>
            </p:cNvPr>
            <p:cNvSpPr txBox="1"/>
            <p:nvPr/>
          </p:nvSpPr>
          <p:spPr>
            <a:xfrm>
              <a:off x="4442992" y="3042580"/>
              <a:ext cx="1890949" cy="4230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Sample at 8 kHz</a:t>
              </a:r>
            </a:p>
          </p:txBody>
        </p:sp>
        <p:pic>
          <p:nvPicPr>
            <p:cNvPr id="12" name="Graphic 11" descr="Normal Distribution with solid fill">
              <a:extLst>
                <a:ext uri="{FF2B5EF4-FFF2-40B4-BE49-F238E27FC236}">
                  <a16:creationId xmlns:a16="http://schemas.microsoft.com/office/drawing/2014/main" id="{A6A2630F-C71C-C138-BCEF-8B74F851B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06785" y="1422638"/>
              <a:ext cx="1851498" cy="185149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6A32B-4152-D35E-BB7F-A8B19DA2E79E}"/>
              </a:ext>
            </a:extLst>
          </p:cNvPr>
          <p:cNvGrpSpPr/>
          <p:nvPr/>
        </p:nvGrpSpPr>
        <p:grpSpPr>
          <a:xfrm>
            <a:off x="9626740" y="2398772"/>
            <a:ext cx="2516853" cy="1094009"/>
            <a:chOff x="8738547" y="2252506"/>
            <a:chExt cx="2516853" cy="10940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50D9EF-0E6B-D964-575A-F70BFD56A73E}"/>
                </a:ext>
              </a:extLst>
            </p:cNvPr>
            <p:cNvSpPr txBox="1"/>
            <p:nvPr/>
          </p:nvSpPr>
          <p:spPr>
            <a:xfrm>
              <a:off x="8738547" y="2961920"/>
              <a:ext cx="2516853" cy="3845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Playback is silent?</a:t>
              </a:r>
            </a:p>
          </p:txBody>
        </p:sp>
        <p:pic>
          <p:nvPicPr>
            <p:cNvPr id="18" name="Graphic 17" descr="Voice with solid fill">
              <a:extLst>
                <a:ext uri="{FF2B5EF4-FFF2-40B4-BE49-F238E27FC236}">
                  <a16:creationId xmlns:a16="http://schemas.microsoft.com/office/drawing/2014/main" id="{070461CC-D235-C953-6F2B-F0A5E77E2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54246" y="2252506"/>
              <a:ext cx="1520757" cy="24054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8305F5-E4EA-98AE-7A12-2896C2462DCE}"/>
              </a:ext>
            </a:extLst>
          </p:cNvPr>
          <p:cNvSpPr txBox="1"/>
          <p:nvPr/>
        </p:nvSpPr>
        <p:spPr>
          <a:xfrm>
            <a:off x="0" y="3139479"/>
            <a:ext cx="2790943" cy="1531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Three environmental sound datasets</a:t>
            </a:r>
          </a:p>
          <a:p>
            <a:pPr algn="ctr"/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Urban Sound 8K ~4s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ESC 50 ~5s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MAVD &gt; 1 minutes</a:t>
            </a:r>
          </a:p>
        </p:txBody>
      </p:sp>
      <p:pic>
        <p:nvPicPr>
          <p:cNvPr id="29" name="Graphic 28" descr="Database outline">
            <a:extLst>
              <a:ext uri="{FF2B5EF4-FFF2-40B4-BE49-F238E27FC236}">
                <a16:creationId xmlns:a16="http://schemas.microsoft.com/office/drawing/2014/main" id="{B4092B5A-B042-1E70-939E-E4275682F2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227" y="1475541"/>
            <a:ext cx="1742701" cy="174270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192943C-22E7-0B59-CCB6-C73FB429BC06}"/>
              </a:ext>
            </a:extLst>
          </p:cNvPr>
          <p:cNvGrpSpPr/>
          <p:nvPr/>
        </p:nvGrpSpPr>
        <p:grpSpPr>
          <a:xfrm>
            <a:off x="2758518" y="1648017"/>
            <a:ext cx="2328743" cy="2058317"/>
            <a:chOff x="2678411" y="1657648"/>
            <a:chExt cx="2328743" cy="2058317"/>
          </a:xfrm>
        </p:grpSpPr>
        <p:pic>
          <p:nvPicPr>
            <p:cNvPr id="21" name="Graphic 20" descr="Cut outline">
              <a:extLst>
                <a:ext uri="{FF2B5EF4-FFF2-40B4-BE49-F238E27FC236}">
                  <a16:creationId xmlns:a16="http://schemas.microsoft.com/office/drawing/2014/main" id="{17141FC2-3ECA-E654-951A-1FB7A2E8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>
              <a:off x="3467842" y="1657648"/>
              <a:ext cx="816003" cy="816003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8F2ADD0-145B-F5A9-725C-9AA457FD488B}"/>
                </a:ext>
              </a:extLst>
            </p:cNvPr>
            <p:cNvGrpSpPr/>
            <p:nvPr/>
          </p:nvGrpSpPr>
          <p:grpSpPr>
            <a:xfrm>
              <a:off x="3099172" y="1799447"/>
              <a:ext cx="1565678" cy="1520875"/>
              <a:chOff x="2868283" y="1788150"/>
              <a:chExt cx="1565678" cy="1520875"/>
            </a:xfrm>
          </p:grpSpPr>
          <p:pic>
            <p:nvPicPr>
              <p:cNvPr id="30" name="Graphic 29" descr="Voice with solid fill">
                <a:extLst>
                  <a:ext uri="{FF2B5EF4-FFF2-40B4-BE49-F238E27FC236}">
                    <a16:creationId xmlns:a16="http://schemas.microsoft.com/office/drawing/2014/main" id="{C97D6581-C1B5-882D-58A6-0075481A7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68283" y="1788268"/>
                <a:ext cx="802612" cy="1520757"/>
              </a:xfrm>
              <a:prstGeom prst="rect">
                <a:avLst/>
              </a:prstGeom>
            </p:spPr>
          </p:pic>
          <p:pic>
            <p:nvPicPr>
              <p:cNvPr id="31" name="Graphic 30" descr="Voice with solid fill">
                <a:extLst>
                  <a:ext uri="{FF2B5EF4-FFF2-40B4-BE49-F238E27FC236}">
                    <a16:creationId xmlns:a16="http://schemas.microsoft.com/office/drawing/2014/main" id="{D7486BEC-2860-A960-2B1D-0B5FEF314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31349" y="1788150"/>
                <a:ext cx="802612" cy="1520757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BBAC3C-63C4-E5F3-B775-81EE876D004E}"/>
                </a:ext>
              </a:extLst>
            </p:cNvPr>
            <p:cNvSpPr txBox="1"/>
            <p:nvPr/>
          </p:nvSpPr>
          <p:spPr>
            <a:xfrm>
              <a:off x="2678411" y="3139266"/>
              <a:ext cx="2328743" cy="5766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/>
                <a:t>Break recording into 1 second chunks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917286-7289-DC8B-7BF0-F15CF595EA1F}"/>
              </a:ext>
            </a:extLst>
          </p:cNvPr>
          <p:cNvCxnSpPr>
            <a:cxnSpLocks/>
          </p:cNvCxnSpPr>
          <p:nvPr/>
        </p:nvCxnSpPr>
        <p:spPr>
          <a:xfrm>
            <a:off x="4861871" y="2550194"/>
            <a:ext cx="595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AD99B1-512B-088E-547A-713978CA62FE}"/>
              </a:ext>
            </a:extLst>
          </p:cNvPr>
          <p:cNvCxnSpPr>
            <a:cxnSpLocks/>
          </p:cNvCxnSpPr>
          <p:nvPr/>
        </p:nvCxnSpPr>
        <p:spPr>
          <a:xfrm>
            <a:off x="7116070" y="2537224"/>
            <a:ext cx="595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19E113-836B-E3E6-DB10-B76B4FD1A53F}"/>
              </a:ext>
            </a:extLst>
          </p:cNvPr>
          <p:cNvCxnSpPr>
            <a:cxnSpLocks/>
          </p:cNvCxnSpPr>
          <p:nvPr/>
        </p:nvCxnSpPr>
        <p:spPr>
          <a:xfrm>
            <a:off x="9272367" y="2516074"/>
            <a:ext cx="5955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C74BEDF-9CF5-5808-B400-72F60F425B6A}"/>
              </a:ext>
            </a:extLst>
          </p:cNvPr>
          <p:cNvSpPr txBox="1"/>
          <p:nvPr/>
        </p:nvSpPr>
        <p:spPr>
          <a:xfrm>
            <a:off x="3884815" y="4524907"/>
            <a:ext cx="7557480" cy="1103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/>
              <a:t>Remove recordings with a mean square power less than a threshold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95B343-1930-D264-CE4B-55AAEA4A1186}"/>
              </a:ext>
            </a:extLst>
          </p:cNvPr>
          <p:cNvCxnSpPr>
            <a:cxnSpLocks/>
          </p:cNvCxnSpPr>
          <p:nvPr/>
        </p:nvCxnSpPr>
        <p:spPr>
          <a:xfrm>
            <a:off x="4861871" y="2639320"/>
            <a:ext cx="937874" cy="18855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67CC-8E17-2C26-B6A8-54855944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Fourier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F4441-AE43-C3A3-4121-5438FA46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D6D6D"/>
                </a:solidFill>
              </a:rPr>
              <a:t>ACM </a:t>
            </a:r>
            <a:r>
              <a:rPr lang="en-US" dirty="0" err="1">
                <a:solidFill>
                  <a:srgbClr val="6D6D6D"/>
                </a:solidFill>
              </a:rPr>
              <a:t>BuildSys</a:t>
            </a:r>
            <a:r>
              <a:rPr lang="en-US" dirty="0">
                <a:solidFill>
                  <a:srgbClr val="6D6D6D"/>
                </a:solidFill>
              </a:rPr>
              <a:t>, November 19</a:t>
            </a:r>
            <a:r>
              <a:rPr lang="en-US" baseline="30000" dirty="0">
                <a:solidFill>
                  <a:srgbClr val="6D6D6D"/>
                </a:solidFill>
              </a:rPr>
              <a:t>th</a:t>
            </a:r>
            <a:r>
              <a:rPr lang="en-US" dirty="0">
                <a:solidFill>
                  <a:srgbClr val="6D6D6D"/>
                </a:solidFill>
              </a:rPr>
              <a:t>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581CD-2FDF-5E5F-672E-949B912B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EF315-F37C-037B-5F21-BED31B51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31" y="1322966"/>
            <a:ext cx="7013538" cy="4906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FE9D0-18D9-83A7-637A-F76675CBC039}"/>
              </a:ext>
            </a:extLst>
          </p:cNvPr>
          <p:cNvSpPr txBox="1"/>
          <p:nvPr/>
        </p:nvSpPr>
        <p:spPr>
          <a:xfrm>
            <a:off x="8227106" y="1756786"/>
            <a:ext cx="679938" cy="368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97039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1013</Words>
  <Application>Microsoft Office PowerPoint</Application>
  <PresentationFormat>Widescreen</PresentationFormat>
  <Paragraphs>167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Times New Roman</vt:lpstr>
      <vt:lpstr>Verdana</vt:lpstr>
      <vt:lpstr>Wingdings</vt:lpstr>
      <vt:lpstr>WPI-White</vt:lpstr>
      <vt:lpstr>A Novel Aliasing vs Non Aliasing Audio Dataset for Always-On IoT Microphone Experimentation</vt:lpstr>
      <vt:lpstr>Agenda</vt:lpstr>
      <vt:lpstr>Why an Audio Aliasing Dataset is Useful</vt:lpstr>
      <vt:lpstr>What is Aliasing Audio?</vt:lpstr>
      <vt:lpstr>Aliasing Audio Examples</vt:lpstr>
      <vt:lpstr>Generating a Dataset of Aliasing &amp; Non Aliasing Audio</vt:lpstr>
      <vt:lpstr>Generating Aliasing &amp; Non Aliasing Audio</vt:lpstr>
      <vt:lpstr>Errors Generating Aliasing &amp; Non Aliasing Audio</vt:lpstr>
      <vt:lpstr>Fast Fourier Transform</vt:lpstr>
      <vt:lpstr>Errors Generating Aliasing Audio</vt:lpstr>
      <vt:lpstr>Encoding Audio Data</vt:lpstr>
      <vt:lpstr>Representing Audio for AI / ML Analysis</vt:lpstr>
      <vt:lpstr>Visual Representation of Aliasing Audio (AC unit)</vt:lpstr>
      <vt:lpstr>Dataset Structure</vt:lpstr>
      <vt:lpstr>Conclusion and Contributions: </vt:lpstr>
      <vt:lpstr>PowerPoint Presentation</vt:lpstr>
      <vt:lpstr>References</vt:lpstr>
      <vt:lpstr>PowerPoint Presentation</vt:lpstr>
      <vt:lpstr>Visual Representation of Aliasing Audio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Adiletta, Jack</dc:creator>
  <cp:lastModifiedBy>Adiletta, Jack</cp:lastModifiedBy>
  <cp:revision>169</cp:revision>
  <dcterms:created xsi:type="dcterms:W3CDTF">2025-01-30T23:55:01Z</dcterms:created>
  <dcterms:modified xsi:type="dcterms:W3CDTF">2025-11-19T03:18:12Z</dcterms:modified>
</cp:coreProperties>
</file>