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85" r:id="rId3"/>
    <p:sldId id="349" r:id="rId4"/>
    <p:sldId id="338" r:id="rId5"/>
    <p:sldId id="339" r:id="rId6"/>
    <p:sldId id="340" r:id="rId7"/>
    <p:sldId id="343" r:id="rId8"/>
    <p:sldId id="346" r:id="rId9"/>
    <p:sldId id="347" r:id="rId10"/>
    <p:sldId id="348" r:id="rId11"/>
    <p:sldId id="350" r:id="rId12"/>
    <p:sldId id="330" r:id="rId13"/>
    <p:sldId id="335" r:id="rId14"/>
    <p:sldId id="331" r:id="rId15"/>
    <p:sldId id="337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72" d="100"/>
          <a:sy n="72" d="100"/>
        </p:scale>
        <p:origin x="61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E44B1-70D1-4505-83CC-F28773DB914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B3055-BA1B-4E07-88DD-76905F0C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E4EEC-242E-4699-A735-AC67A33725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Network symbol</a:t>
            </a:r>
          </a:p>
          <a:p>
            <a:r>
              <a:rPr lang="en-US" dirty="0"/>
              <a:t>Fourier series symbol</a:t>
            </a:r>
          </a:p>
          <a:p>
            <a:r>
              <a:rPr lang="en-US" dirty="0"/>
              <a:t>Op amp symbol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Improve spacing</a:t>
            </a:r>
          </a:p>
          <a:p>
            <a:r>
              <a:rPr lang="en-US" dirty="0"/>
              <a:t>Verbally say the research includes mathematical analysis, circuit design and analysis, data science and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62960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604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6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6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5475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39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409D7-8C2A-4805-CF02-73E28B680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13" y="0"/>
            <a:ext cx="7146587" cy="2260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537925"/>
            <a:ext cx="10890913" cy="1524001"/>
          </a:xfrm>
        </p:spPr>
        <p:txBody>
          <a:bodyPr/>
          <a:lstStyle/>
          <a:p>
            <a:r>
              <a:rPr lang="en-US" i="1" dirty="0" err="1"/>
              <a:t>EfficientMic</a:t>
            </a:r>
            <a:r>
              <a:rPr lang="en-US" dirty="0"/>
              <a:t>: Adaptive Acoustic Sensing with a Single Microphone for Smart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93816"/>
            <a:ext cx="9552562" cy="25093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Jack Adiletta*</a:t>
            </a:r>
          </a:p>
          <a:p>
            <a:r>
              <a:rPr lang="en-US" dirty="0"/>
              <a:t>Professor Bashima Islam*, Professor Shiwei Fang**</a:t>
            </a:r>
          </a:p>
          <a:p>
            <a:r>
              <a:rPr lang="en-US" dirty="0"/>
              <a:t>Graduate Students: Khan Hossain*, Matthew Reynolds***</a:t>
            </a:r>
          </a:p>
          <a:p>
            <a:r>
              <a:rPr lang="en-US" dirty="0"/>
              <a:t>WPI BASH Lab</a:t>
            </a:r>
          </a:p>
          <a:p>
            <a:r>
              <a:rPr lang="en-US" dirty="0"/>
              <a:t>ACM </a:t>
            </a:r>
            <a:r>
              <a:rPr lang="en-US" dirty="0" err="1"/>
              <a:t>BuildSys</a:t>
            </a:r>
            <a:r>
              <a:rPr lang="en-US" dirty="0"/>
              <a:t> 2025, November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*WPI, **Augusta University, ***Colombia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C20F-D630-9A22-B987-0508AF11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Detection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66F7C-E362-FA12-AB00-2CFFBB94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F722D-03D2-31CB-39F2-7A905E7C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FF86BD-3D1B-0ACB-5654-0B7BC1070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8" y="1704697"/>
            <a:ext cx="11373224" cy="38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2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962C6-86A2-4DB0-3226-0EAF8323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C07C-02C2-5AF2-E533-75D2BAC7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EfficientMic</a:t>
            </a:r>
            <a:r>
              <a:rPr lang="en-US" dirty="0"/>
              <a:t> Performance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84BED-A06F-8259-0915-0D27CE05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55AF8-1F27-F6EB-B96F-ADB34813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CAB6A-E9B1-602F-43DB-C06434A1C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9" r="39783" b="90127"/>
          <a:stretch>
            <a:fillRect/>
          </a:stretch>
        </p:blipFill>
        <p:spPr bwMode="auto">
          <a:xfrm>
            <a:off x="3872816" y="1469830"/>
            <a:ext cx="4224485" cy="5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19B15EA-1C9B-9C21-B10B-F04D76F0D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16" r="-532" b="9966"/>
          <a:stretch>
            <a:fillRect/>
          </a:stretch>
        </p:blipFill>
        <p:spPr bwMode="auto">
          <a:xfrm>
            <a:off x="0" y="1943100"/>
            <a:ext cx="12192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03078D-D472-C414-1D8B-ED4406CB72CF}"/>
              </a:ext>
            </a:extLst>
          </p:cNvPr>
          <p:cNvSpPr txBox="1"/>
          <p:nvPr/>
        </p:nvSpPr>
        <p:spPr>
          <a:xfrm>
            <a:off x="1776412" y="5382683"/>
            <a:ext cx="8639175" cy="944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err="1"/>
              <a:t>EfficientMic</a:t>
            </a:r>
            <a:r>
              <a:rPr lang="en-US" sz="2800" dirty="0"/>
              <a:t>: </a:t>
            </a:r>
            <a:r>
              <a:rPr lang="en-US" sz="2800" i="1" dirty="0"/>
              <a:t>If every recording is sampled at the minimum sample rate </a:t>
            </a:r>
            <a:r>
              <a:rPr lang="en-US" sz="2800" b="1" i="1" dirty="0"/>
              <a:t>without </a:t>
            </a:r>
            <a:r>
              <a:rPr lang="en-US" sz="2800" i="1" dirty="0"/>
              <a:t>aliasing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6F6B2-DFE6-49DC-B4B6-57FF24F08EA0}"/>
              </a:ext>
            </a:extLst>
          </p:cNvPr>
          <p:cNvSpPr txBox="1"/>
          <p:nvPr/>
        </p:nvSpPr>
        <p:spPr>
          <a:xfrm>
            <a:off x="552925" y="4628092"/>
            <a:ext cx="3551873" cy="39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Downstream Classification Task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F0B24-E44C-F22B-812A-D392EAB87A73}"/>
              </a:ext>
            </a:extLst>
          </p:cNvPr>
          <p:cNvSpPr txBox="1"/>
          <p:nvPr/>
        </p:nvSpPr>
        <p:spPr>
          <a:xfrm>
            <a:off x="4535331" y="4628092"/>
            <a:ext cx="3551873" cy="39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One second audio file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A1148-6561-7931-1B4E-E13EC362C717}"/>
              </a:ext>
            </a:extLst>
          </p:cNvPr>
          <p:cNvSpPr txBox="1"/>
          <p:nvPr/>
        </p:nvSpPr>
        <p:spPr>
          <a:xfrm>
            <a:off x="8340143" y="4611252"/>
            <a:ext cx="3907060" cy="609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One second audio recoding energy (Raspberry Pi3)</a:t>
            </a:r>
          </a:p>
        </p:txBody>
      </p:sp>
    </p:spTree>
    <p:extLst>
      <p:ext uri="{BB962C8B-B14F-4D97-AF65-F5344CB8AC3E}">
        <p14:creationId xmlns:p14="http://schemas.microsoft.com/office/powerpoint/2010/main" val="214904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Contributions: 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>
          <a:xfrm>
            <a:off x="287215" y="1512664"/>
            <a:ext cx="12027877" cy="5269136"/>
          </a:xfrm>
        </p:spPr>
        <p:txBody>
          <a:bodyPr>
            <a:normAutofit/>
          </a:bodyPr>
          <a:lstStyle/>
          <a:p>
            <a:r>
              <a:rPr lang="en-US" sz="3200" dirty="0"/>
              <a:t>Developed Novel Aliasing / Non Aliasing Audio Generation Method</a:t>
            </a:r>
          </a:p>
          <a:p>
            <a:pPr lvl="1"/>
            <a:r>
              <a:rPr lang="en-US" sz="3200" dirty="0"/>
              <a:t>Filter audio to generate non aliasing samples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Developed algorithm to optimize sample rate </a:t>
            </a:r>
          </a:p>
          <a:p>
            <a:pPr lvl="1"/>
            <a:r>
              <a:rPr lang="en-US" sz="2800" dirty="0"/>
              <a:t>Grid searched lightweight aliasing detection models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sz="3200" dirty="0"/>
              <a:t>Found strong benefits with minimum sample rate</a:t>
            </a:r>
          </a:p>
          <a:p>
            <a:pPr lvl="1"/>
            <a:r>
              <a:rPr lang="en-US" sz="2800" dirty="0"/>
              <a:t>Minimal performance degradation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70139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4C63533E-03CD-BB4E-43D1-4226B351B38A}"/>
              </a:ext>
            </a:extLst>
          </p:cNvPr>
          <p:cNvSpPr txBox="1"/>
          <p:nvPr/>
        </p:nvSpPr>
        <p:spPr>
          <a:xfrm>
            <a:off x="2776204" y="2315590"/>
            <a:ext cx="6550925" cy="2437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0008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>
          <a:xfrm>
            <a:off x="609599" y="1524000"/>
            <a:ext cx="11297055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[1] Fabian Esqueda, Stefan Bilbao, and Vesa </a:t>
            </a:r>
            <a:r>
              <a:rPr lang="en-US" dirty="0" err="1"/>
              <a:t>Valimaki</a:t>
            </a:r>
            <a:r>
              <a:rPr lang="en-US" dirty="0"/>
              <a:t>. 2016. Aliasing reduction in clipped signals. IEEE Transactions on Signal Processing 64, 20 (2016), 52555267.doi:10.1109/tsp.2016.2585091</a:t>
            </a:r>
          </a:p>
          <a:p>
            <a:r>
              <a:rPr lang="en-US" dirty="0">
                <a:effectLst/>
              </a:rPr>
              <a:t>[</a:t>
            </a:r>
            <a:r>
              <a:rPr lang="en-US" dirty="0"/>
              <a:t>2] Bogdan Mihai. 2009. Sampling rate and aliasing on a virtual laboratory. Journal of Electrical and Electronics Engineering 2 (10 2009).</a:t>
            </a:r>
          </a:p>
          <a:p>
            <a:r>
              <a:rPr lang="en-US" dirty="0"/>
              <a:t>[3] Justin Salamon, Christopher Jacoby, and Juan Pablo Bello. 2014. UrbanSound8K.</a:t>
            </a:r>
          </a:p>
          <a:p>
            <a:r>
              <a:rPr lang="en-US" dirty="0"/>
              <a:t>[4] Karol J. </a:t>
            </a:r>
            <a:r>
              <a:rPr lang="en-US" dirty="0" err="1"/>
              <a:t>Piczak</a:t>
            </a:r>
            <a:r>
              <a:rPr lang="en-US" dirty="0"/>
              <a:t>. 2015. ESC: Dataset for Environmental Sound Classification. In Proceedings of the 23rd Annual ACM Conference on Multimedia (Brisbane, Australia,2015-10-13). ACM Press, 1015–1018. doi:10.1145/2733373.2806390</a:t>
            </a:r>
          </a:p>
          <a:p>
            <a:r>
              <a:rPr lang="en-US" dirty="0"/>
              <a:t>[5] Pablo </a:t>
            </a:r>
            <a:r>
              <a:rPr lang="en-US" dirty="0" err="1"/>
              <a:t>Zinemanas</a:t>
            </a:r>
            <a:r>
              <a:rPr lang="en-US" dirty="0"/>
              <a:t>, Pablo Cancela, and Martín Rocamora. 2019. MAVD: A Dataset for Sound Event Detection in Urban Environments. In Proceedings of the DCASE2019 Workshop. New York, USA, 25–26.</a:t>
            </a:r>
          </a:p>
          <a:p>
            <a:r>
              <a:rPr lang="en-US" dirty="0"/>
              <a:t>[6] O. </a:t>
            </a:r>
            <a:r>
              <a:rPr lang="en-US" dirty="0" err="1"/>
              <a:t>Trekhleb</a:t>
            </a:r>
            <a:r>
              <a:rPr lang="en-US" dirty="0"/>
              <a:t>, </a:t>
            </a:r>
            <a:r>
              <a:rPr lang="en-US" i="1" dirty="0"/>
              <a:t>Fourier Decomposition</a:t>
            </a:r>
            <a:r>
              <a:rPr lang="en-US" dirty="0"/>
              <a:t>. DEV Community, 2021.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71222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23551A83-586F-AE18-F67D-54F0B4FA1E06}"/>
              </a:ext>
            </a:extLst>
          </p:cNvPr>
          <p:cNvSpPr/>
          <p:nvPr/>
        </p:nvSpPr>
        <p:spPr>
          <a:xfrm>
            <a:off x="4679586" y="3044280"/>
            <a:ext cx="2832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370816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D396-53F7-E210-5820-51CD2171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Analysis Graphic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1EC7E-1D81-2490-F39B-5857EBA9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5BB2-CEDA-7A97-BBDC-F28B2E19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35B344-78EF-37AC-FB32-4D124FA48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532" b="-771"/>
          <a:stretch>
            <a:fillRect/>
          </a:stretch>
        </p:blipFill>
        <p:spPr bwMode="auto">
          <a:xfrm>
            <a:off x="0" y="1735270"/>
            <a:ext cx="12192000" cy="32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0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IoT Microphone Problem Space</a:t>
            </a:r>
          </a:p>
          <a:p>
            <a:pPr>
              <a:lnSpc>
                <a:spcPct val="150000"/>
              </a:lnSpc>
            </a:pPr>
            <a:r>
              <a:rPr lang="en-US" dirty="0"/>
              <a:t>Aliasing vs Non Aliasing Audio</a:t>
            </a:r>
          </a:p>
          <a:p>
            <a:pPr>
              <a:lnSpc>
                <a:spcPct val="150000"/>
              </a:lnSpc>
            </a:pPr>
            <a:r>
              <a:rPr lang="en-US" dirty="0"/>
              <a:t>Generating Aliasing and Non Aliasing Audio</a:t>
            </a:r>
          </a:p>
          <a:p>
            <a:pPr>
              <a:lnSpc>
                <a:spcPct val="150000"/>
              </a:lnSpc>
            </a:pPr>
            <a:r>
              <a:rPr lang="en-US" dirty="0"/>
              <a:t>Sample Rate Optimization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Aliasing Detection Performance</a:t>
            </a:r>
          </a:p>
          <a:p>
            <a:pPr>
              <a:lnSpc>
                <a:spcPct val="150000"/>
              </a:lnSpc>
            </a:pPr>
            <a:r>
              <a:rPr lang="en-US" dirty="0"/>
              <a:t>Downstream Task Performance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BEB0A-9E3D-4B14-9782-E2AE3DA60D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BuildSys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November 19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</a:t>
            </a:r>
            <a:r>
              <a:rPr lang="en-US" dirty="0">
                <a:solidFill>
                  <a:srgbClr val="6D6D6D"/>
                </a:solidFill>
                <a:latin typeface="Verdana"/>
              </a:rPr>
              <a:t>, 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5BE9-A7BF-FE75-FF53-62BB1073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Microphone Problem Space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28E51-6A93-66DA-FA3C-9FC9E425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D0046-8D54-4013-9882-AC04F5CF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5FF76D-16FF-F411-D915-A92A1F14FC72}"/>
              </a:ext>
            </a:extLst>
          </p:cNvPr>
          <p:cNvGrpSpPr/>
          <p:nvPr/>
        </p:nvGrpSpPr>
        <p:grpSpPr>
          <a:xfrm>
            <a:off x="481684" y="1757044"/>
            <a:ext cx="5550358" cy="4356384"/>
            <a:chOff x="765007" y="2021232"/>
            <a:chExt cx="5550358" cy="435638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8DBE775-7952-D9D3-5438-4D4EE2816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1" t="7709" r="41049" b="9951"/>
            <a:stretch>
              <a:fillRect/>
            </a:stretch>
          </p:blipFill>
          <p:spPr bwMode="auto">
            <a:xfrm>
              <a:off x="1189683" y="2021232"/>
              <a:ext cx="4344452" cy="3721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AAF036-6FC0-1A5D-077A-6EB9D611830B}"/>
                </a:ext>
              </a:extLst>
            </p:cNvPr>
            <p:cNvSpPr txBox="1"/>
            <p:nvPr/>
          </p:nvSpPr>
          <p:spPr>
            <a:xfrm>
              <a:off x="765007" y="5873262"/>
              <a:ext cx="5550358" cy="5043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200" dirty="0"/>
                <a:t>Size of 1 second, 16-bit Recording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B0F850-CBC8-5F68-BE5E-33DA1F0126B8}"/>
              </a:ext>
            </a:extLst>
          </p:cNvPr>
          <p:cNvGrpSpPr/>
          <p:nvPr/>
        </p:nvGrpSpPr>
        <p:grpSpPr>
          <a:xfrm>
            <a:off x="6032042" y="1411712"/>
            <a:ext cx="5550358" cy="4701716"/>
            <a:chOff x="6008975" y="1672812"/>
            <a:chExt cx="5550358" cy="470171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E9FDAA8-73D6-CAD1-451C-EF6230484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20" r="8102" b="9951"/>
            <a:stretch>
              <a:fillRect/>
            </a:stretch>
          </p:blipFill>
          <p:spPr bwMode="auto">
            <a:xfrm>
              <a:off x="6657867" y="1672812"/>
              <a:ext cx="4252574" cy="4070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6A8BE-CAB3-1FC0-6434-DB85BBE0E45F}"/>
                </a:ext>
              </a:extLst>
            </p:cNvPr>
            <p:cNvSpPr txBox="1"/>
            <p:nvPr/>
          </p:nvSpPr>
          <p:spPr>
            <a:xfrm>
              <a:off x="6008975" y="5870174"/>
              <a:ext cx="5550358" cy="5043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200" dirty="0"/>
                <a:t>Energy to record 1 second of audio</a:t>
              </a:r>
              <a:br>
                <a:rPr lang="en-US" sz="2200" dirty="0"/>
              </a:br>
              <a:r>
                <a:rPr lang="en-US" sz="2200" dirty="0"/>
                <a:t>(On a raspberry PI 3)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5216D05F-C93F-9B11-1EB0-E63E5A32C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9" r="39783" b="90127"/>
          <a:stretch>
            <a:fillRect/>
          </a:stretch>
        </p:blipFill>
        <p:spPr bwMode="auto">
          <a:xfrm>
            <a:off x="3540186" y="1291666"/>
            <a:ext cx="5111627" cy="6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943A87-3909-0852-38DE-86DDB06CB470}"/>
              </a:ext>
            </a:extLst>
          </p:cNvPr>
          <p:cNvGrpSpPr/>
          <p:nvPr/>
        </p:nvGrpSpPr>
        <p:grpSpPr>
          <a:xfrm>
            <a:off x="2296048" y="2065078"/>
            <a:ext cx="7062838" cy="2301607"/>
            <a:chOff x="2296048" y="2065078"/>
            <a:chExt cx="7062838" cy="230160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86B71D-EA10-3232-57C6-01B58598499A}"/>
                </a:ext>
              </a:extLst>
            </p:cNvPr>
            <p:cNvCxnSpPr/>
            <p:nvPr/>
          </p:nvCxnSpPr>
          <p:spPr>
            <a:xfrm flipH="1">
              <a:off x="2296048" y="2100105"/>
              <a:ext cx="1874018" cy="183884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4DFFD60-6985-EF0B-1EBE-63B4C641D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4740" y="2065078"/>
              <a:ext cx="1414146" cy="152184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525F08-202D-B711-B3D5-0FB9832FC2AB}"/>
                </a:ext>
              </a:extLst>
            </p:cNvPr>
            <p:cNvSpPr txBox="1"/>
            <p:nvPr/>
          </p:nvSpPr>
          <p:spPr>
            <a:xfrm>
              <a:off x="5094359" y="2410410"/>
              <a:ext cx="1629240" cy="195627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/>
                <a:t>Very</a:t>
              </a:r>
            </a:p>
            <a:p>
              <a:pPr algn="ctr"/>
              <a:r>
                <a:rPr lang="en-US" sz="2000" dirty="0"/>
                <a:t>Beneficial to reduce sample rate when possible!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8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5B9-D5E2-7DFA-9FDE-26C39577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Aliasing Audio?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108C-803B-0CA9-F3CF-F9004C75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4" y="2222269"/>
            <a:ext cx="12151356" cy="3042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Nyquist Frequency</a:t>
            </a:r>
            <a:r>
              <a:rPr lang="en-US" dirty="0"/>
              <a:t>: </a:t>
            </a:r>
            <a:r>
              <a:rPr lang="en-US" b="1" dirty="0"/>
              <a:t>Half the sample rate </a:t>
            </a:r>
            <a:r>
              <a:rPr lang="en-US" dirty="0"/>
              <a:t>of a particular recording [2]</a:t>
            </a:r>
          </a:p>
          <a:p>
            <a:pPr marL="0" indent="0" algn="ctr">
              <a:buNone/>
            </a:pPr>
            <a:r>
              <a:rPr lang="en-US" i="1" dirty="0"/>
              <a:t>Aliasing</a:t>
            </a:r>
            <a:r>
              <a:rPr lang="en-US" dirty="0"/>
              <a:t>: when audio contains frequencies </a:t>
            </a:r>
            <a:r>
              <a:rPr lang="en-US" b="1" dirty="0"/>
              <a:t>above the Nyquist </a:t>
            </a:r>
            <a:r>
              <a:rPr lang="en-US" dirty="0"/>
              <a:t>[5]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3000" i="1" dirty="0"/>
              <a:t>Aliasing</a:t>
            </a:r>
            <a:r>
              <a:rPr lang="en-US" sz="3000" dirty="0"/>
              <a:t> occurs because higher frequencies cannot be represented by a lower sample rate which imparts </a:t>
            </a:r>
            <a:r>
              <a:rPr lang="en-US" sz="3000" b="1" dirty="0"/>
              <a:t>distortion, audio artifacts, or noise.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6E58F-5460-221A-AEF4-82452106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42942-10FB-CA10-92EC-2ADCF0EC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BEF6-C167-765A-49B6-890C0733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Audio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D732D-6B6A-414D-0C92-FF1F7026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160DB-D330-82E9-FC28-122AA829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42619-FDB7-6B0E-FE42-AA33CA1AF445}"/>
              </a:ext>
            </a:extLst>
          </p:cNvPr>
          <p:cNvGrpSpPr/>
          <p:nvPr/>
        </p:nvGrpSpPr>
        <p:grpSpPr>
          <a:xfrm>
            <a:off x="6481516" y="1697848"/>
            <a:ext cx="5210394" cy="3297927"/>
            <a:chOff x="392001" y="1580078"/>
            <a:chExt cx="5210394" cy="32979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4ED4F1-6DAC-2931-CA82-248801B7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1580078"/>
              <a:ext cx="4775200" cy="26633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476580-F881-627A-0628-96B19DD9FFED}"/>
                </a:ext>
              </a:extLst>
            </p:cNvPr>
            <p:cNvSpPr txBox="1"/>
            <p:nvPr/>
          </p:nvSpPr>
          <p:spPr>
            <a:xfrm>
              <a:off x="392001" y="4228495"/>
              <a:ext cx="5210394" cy="64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/>
                <a:t>A 10 Hz Sine Wave Sampled at 8 Hz</a:t>
              </a:r>
            </a:p>
            <a:p>
              <a:pPr algn="ctr"/>
              <a:r>
                <a:rPr lang="en-US" sz="2000" dirty="0"/>
                <a:t>(Aliasing)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FF65B-B8A3-75E2-52AA-810BB3B6CF6D}"/>
              </a:ext>
            </a:extLst>
          </p:cNvPr>
          <p:cNvGrpSpPr/>
          <p:nvPr/>
        </p:nvGrpSpPr>
        <p:grpSpPr>
          <a:xfrm>
            <a:off x="657892" y="1682960"/>
            <a:ext cx="5210394" cy="3305775"/>
            <a:chOff x="6449092" y="1580078"/>
            <a:chExt cx="5210394" cy="33057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30B93E-C4BE-26AA-EDE6-D8BD80967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6691" y="1580078"/>
              <a:ext cx="4775200" cy="266330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386043-FED9-118D-55FA-93B4EC86A391}"/>
                </a:ext>
              </a:extLst>
            </p:cNvPr>
            <p:cNvSpPr txBox="1"/>
            <p:nvPr/>
          </p:nvSpPr>
          <p:spPr>
            <a:xfrm>
              <a:off x="6449092" y="4236343"/>
              <a:ext cx="5210394" cy="64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/>
                <a:t>A 10 Hz Sine Wave Sampled at 25 Hz</a:t>
              </a:r>
            </a:p>
            <a:p>
              <a:pPr algn="ctr"/>
              <a:r>
                <a:rPr lang="en-US" sz="2000" dirty="0"/>
                <a:t>(Non Aliasing)</a:t>
              </a:r>
            </a:p>
          </p:txBody>
        </p:sp>
      </p:grpSp>
      <p:pic>
        <p:nvPicPr>
          <p:cNvPr id="13" name="raw_22000Hz_chunk3">
            <a:hlinkClick r:id="" action="ppaction://media"/>
            <a:extLst>
              <a:ext uri="{FF2B5EF4-FFF2-40B4-BE49-F238E27FC236}">
                <a16:creationId xmlns:a16="http://schemas.microsoft.com/office/drawing/2014/main" id="{04655386-426D-46D7-3F20-DD873693E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40853" y="5331893"/>
            <a:ext cx="244475" cy="244475"/>
          </a:xfrm>
          <a:prstGeom prst="rect">
            <a:avLst/>
          </a:prstGeom>
        </p:spPr>
      </p:pic>
      <p:pic>
        <p:nvPicPr>
          <p:cNvPr id="14" name="filtered_1000Hz_chunk1">
            <a:hlinkClick r:id="" action="ppaction://media"/>
            <a:extLst>
              <a:ext uri="{FF2B5EF4-FFF2-40B4-BE49-F238E27FC236}">
                <a16:creationId xmlns:a16="http://schemas.microsoft.com/office/drawing/2014/main" id="{2CF18F7B-BE43-1B0E-77F0-2ADFA47DA9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4477" y="5337555"/>
            <a:ext cx="244475" cy="244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76EF8B-A79F-2A37-1020-ECACF2A84EA7}"/>
              </a:ext>
            </a:extLst>
          </p:cNvPr>
          <p:cNvSpPr txBox="1"/>
          <p:nvPr/>
        </p:nvSpPr>
        <p:spPr>
          <a:xfrm>
            <a:off x="6933658" y="5707560"/>
            <a:ext cx="4306111" cy="649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Dog Bark Sampled at 1 kHz</a:t>
            </a:r>
          </a:p>
          <a:p>
            <a:pPr algn="ctr"/>
            <a:r>
              <a:rPr lang="en-US" sz="2000" dirty="0"/>
              <a:t>(Aliasing)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BEBA9-755C-580A-9F8B-D6228C3BB358}"/>
              </a:ext>
            </a:extLst>
          </p:cNvPr>
          <p:cNvSpPr txBox="1"/>
          <p:nvPr/>
        </p:nvSpPr>
        <p:spPr>
          <a:xfrm>
            <a:off x="1110034" y="5707560"/>
            <a:ext cx="4306111" cy="649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Dog Bark Sampled at 22 kHz</a:t>
            </a:r>
          </a:p>
          <a:p>
            <a:pPr algn="ctr"/>
            <a:r>
              <a:rPr lang="en-US" sz="2000" dirty="0"/>
              <a:t>(Non Aliasing)</a:t>
            </a:r>
          </a:p>
        </p:txBody>
      </p:sp>
    </p:spTree>
    <p:extLst>
      <p:ext uri="{BB962C8B-B14F-4D97-AF65-F5344CB8AC3E}">
        <p14:creationId xmlns:p14="http://schemas.microsoft.com/office/powerpoint/2010/main" val="16253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2684-96DB-EE67-FCE3-AF67983D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Aliasing &amp; Non Aliasing Audio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0609C-C539-1C69-7ABB-4AA686E1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D2D9-E09B-DC99-9307-565F51E3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8ABE08-DA3E-FB1C-DB13-BD5FA253B2BD}"/>
              </a:ext>
            </a:extLst>
          </p:cNvPr>
          <p:cNvGrpSpPr/>
          <p:nvPr/>
        </p:nvGrpSpPr>
        <p:grpSpPr>
          <a:xfrm>
            <a:off x="149158" y="2485829"/>
            <a:ext cx="2561617" cy="3688876"/>
            <a:chOff x="148346" y="2900463"/>
            <a:chExt cx="2561617" cy="3688876"/>
          </a:xfrm>
        </p:grpSpPr>
        <p:pic>
          <p:nvPicPr>
            <p:cNvPr id="8" name="Graphic 7" descr="Wolf outline">
              <a:extLst>
                <a:ext uri="{FF2B5EF4-FFF2-40B4-BE49-F238E27FC236}">
                  <a16:creationId xmlns:a16="http://schemas.microsoft.com/office/drawing/2014/main" id="{4B547112-EFA0-A1CA-2221-F648D0B3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4451" y="2900463"/>
              <a:ext cx="1639111" cy="16391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A4D854-975E-F619-8178-262F45C060B4}"/>
                </a:ext>
              </a:extLst>
            </p:cNvPr>
            <p:cNvSpPr txBox="1"/>
            <p:nvPr/>
          </p:nvSpPr>
          <p:spPr>
            <a:xfrm>
              <a:off x="148346" y="4481042"/>
              <a:ext cx="2561617" cy="21082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1s Audio Recording</a:t>
              </a:r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Recordings generated from 3 datasets: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/>
                <a:t>Urban Sound 8K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/>
                <a:t>ESC 50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/>
                <a:t>MAVD</a:t>
              </a:r>
            </a:p>
            <a:p>
              <a:pPr algn="ctr"/>
              <a:endParaRPr lang="en-US" sz="1600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1E7557-818C-109A-3DCA-D9F44D7D0661}"/>
              </a:ext>
            </a:extLst>
          </p:cNvPr>
          <p:cNvCxnSpPr>
            <a:cxnSpLocks/>
          </p:cNvCxnSpPr>
          <p:nvPr/>
        </p:nvCxnSpPr>
        <p:spPr>
          <a:xfrm flipV="1">
            <a:off x="2505840" y="2548647"/>
            <a:ext cx="1709479" cy="11849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F2B71A-7BBB-555F-C72D-5897E6778C78}"/>
              </a:ext>
            </a:extLst>
          </p:cNvPr>
          <p:cNvCxnSpPr>
            <a:cxnSpLocks/>
          </p:cNvCxnSpPr>
          <p:nvPr/>
        </p:nvCxnSpPr>
        <p:spPr>
          <a:xfrm>
            <a:off x="6292174" y="2289243"/>
            <a:ext cx="348088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3AA6B0-E9F8-0CDD-0FED-A5375C30C6EA}"/>
              </a:ext>
            </a:extLst>
          </p:cNvPr>
          <p:cNvGrpSpPr/>
          <p:nvPr/>
        </p:nvGrpSpPr>
        <p:grpSpPr>
          <a:xfrm>
            <a:off x="4683868" y="3923489"/>
            <a:ext cx="1498058" cy="1433208"/>
            <a:chOff x="4610369" y="4364313"/>
            <a:chExt cx="1498058" cy="14332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36B123-4801-A6F8-10A8-D68EA3C1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219" y="4364313"/>
              <a:ext cx="1433208" cy="143320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569A306-146D-BFDB-3E6B-8A954F0A65DA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68" y="4453480"/>
              <a:ext cx="0" cy="1329612"/>
            </a:xfrm>
            <a:prstGeom prst="line">
              <a:avLst/>
            </a:prstGeom>
            <a:ln w="1206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C0CCB2-8E96-8286-CD3A-D98F32B488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369" y="5724727"/>
              <a:ext cx="1398082" cy="0"/>
            </a:xfrm>
            <a:prstGeom prst="line">
              <a:avLst/>
            </a:prstGeom>
            <a:ln w="1206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31A7D2D-9852-3AAC-ADB1-7B390D7274F4}"/>
              </a:ext>
            </a:extLst>
          </p:cNvPr>
          <p:cNvSpPr txBox="1"/>
          <p:nvPr/>
        </p:nvSpPr>
        <p:spPr>
          <a:xfrm>
            <a:off x="3915112" y="5430798"/>
            <a:ext cx="2823722" cy="8000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Low pass filter at </a:t>
            </a:r>
            <a:r>
              <a:rPr lang="en-US" sz="1600" b="1" dirty="0"/>
              <a:t>4 kHz</a:t>
            </a:r>
          </a:p>
          <a:p>
            <a:pPr algn="ctr"/>
            <a:r>
              <a:rPr lang="en-US" sz="1600" dirty="0"/>
              <a:t>(remove frequencies above 4 kHz)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FCDDE3A-EB6C-7C87-01D9-A0D099FBE6B9}"/>
              </a:ext>
            </a:extLst>
          </p:cNvPr>
          <p:cNvCxnSpPr>
            <a:cxnSpLocks/>
          </p:cNvCxnSpPr>
          <p:nvPr/>
        </p:nvCxnSpPr>
        <p:spPr>
          <a:xfrm>
            <a:off x="2500280" y="3746722"/>
            <a:ext cx="1715039" cy="9307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519030-CD2A-A4DB-4DC3-ACA4391377C4}"/>
              </a:ext>
            </a:extLst>
          </p:cNvPr>
          <p:cNvGrpSpPr/>
          <p:nvPr/>
        </p:nvGrpSpPr>
        <p:grpSpPr>
          <a:xfrm>
            <a:off x="9461799" y="1530230"/>
            <a:ext cx="2516853" cy="1865681"/>
            <a:chOff x="8683824" y="1528864"/>
            <a:chExt cx="2516853" cy="18656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03D5A6-A102-93E0-867C-4B88172E33B1}"/>
                </a:ext>
              </a:extLst>
            </p:cNvPr>
            <p:cNvSpPr txBox="1"/>
            <p:nvPr/>
          </p:nvSpPr>
          <p:spPr>
            <a:xfrm>
              <a:off x="8683824" y="3009950"/>
              <a:ext cx="2516853" cy="384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Playback is aliasing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6A64CB3-58B3-DB88-7750-4ED8C6B6F3EB}"/>
                </a:ext>
              </a:extLst>
            </p:cNvPr>
            <p:cNvGrpSpPr/>
            <p:nvPr/>
          </p:nvGrpSpPr>
          <p:grpSpPr>
            <a:xfrm>
              <a:off x="9215336" y="1528864"/>
              <a:ext cx="1546697" cy="1520757"/>
              <a:chOff x="9215336" y="1528864"/>
              <a:chExt cx="1546697" cy="1520757"/>
            </a:xfrm>
          </p:grpSpPr>
          <p:pic>
            <p:nvPicPr>
              <p:cNvPr id="19" name="Graphic 18" descr="Voice with solid fill">
                <a:extLst>
                  <a:ext uri="{FF2B5EF4-FFF2-40B4-BE49-F238E27FC236}">
                    <a16:creationId xmlns:a16="http://schemas.microsoft.com/office/drawing/2014/main" id="{5C608926-342C-E6BF-B556-68D4CC758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41276" y="1528864"/>
                <a:ext cx="1520757" cy="1520757"/>
              </a:xfrm>
              <a:prstGeom prst="rect">
                <a:avLst/>
              </a:prstGeom>
            </p:spPr>
          </p:pic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C9EE12-4E85-7BBA-E50E-71E543D5F194}"/>
                  </a:ext>
                </a:extLst>
              </p:cNvPr>
              <p:cNvSpPr/>
              <p:nvPr/>
            </p:nvSpPr>
            <p:spPr bwMode="auto">
              <a:xfrm>
                <a:off x="9215336" y="1923613"/>
                <a:ext cx="1504890" cy="703649"/>
              </a:xfrm>
              <a:custGeom>
                <a:avLst/>
                <a:gdLst>
                  <a:gd name="connsiteX0" fmla="*/ 0 w 1504890"/>
                  <a:gd name="connsiteY0" fmla="*/ 372115 h 703649"/>
                  <a:gd name="connsiteX1" fmla="*/ 343711 w 1504890"/>
                  <a:gd name="connsiteY1" fmla="*/ 8949 h 703649"/>
                  <a:gd name="connsiteX2" fmla="*/ 817124 w 1504890"/>
                  <a:gd name="connsiteY2" fmla="*/ 702855 h 703649"/>
                  <a:gd name="connsiteX3" fmla="*/ 1258111 w 1504890"/>
                  <a:gd name="connsiteY3" fmla="*/ 151621 h 703649"/>
                  <a:gd name="connsiteX4" fmla="*/ 1465634 w 1504890"/>
                  <a:gd name="connsiteY4" fmla="*/ 359144 h 703649"/>
                  <a:gd name="connsiteX5" fmla="*/ 1504545 w 1504890"/>
                  <a:gd name="connsiteY5" fmla="*/ 378600 h 70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4890" h="703649">
                    <a:moveTo>
                      <a:pt x="0" y="372115"/>
                    </a:moveTo>
                    <a:cubicBezTo>
                      <a:pt x="103762" y="162970"/>
                      <a:pt x="207524" y="-46174"/>
                      <a:pt x="343711" y="8949"/>
                    </a:cubicBezTo>
                    <a:cubicBezTo>
                      <a:pt x="479898" y="64072"/>
                      <a:pt x="664724" y="679076"/>
                      <a:pt x="817124" y="702855"/>
                    </a:cubicBezTo>
                    <a:cubicBezTo>
                      <a:pt x="969524" y="726634"/>
                      <a:pt x="1150026" y="208906"/>
                      <a:pt x="1258111" y="151621"/>
                    </a:cubicBezTo>
                    <a:cubicBezTo>
                      <a:pt x="1366196" y="94336"/>
                      <a:pt x="1424562" y="321314"/>
                      <a:pt x="1465634" y="359144"/>
                    </a:cubicBezTo>
                    <a:cubicBezTo>
                      <a:pt x="1506706" y="396974"/>
                      <a:pt x="1505625" y="387787"/>
                      <a:pt x="1504545" y="378600"/>
                    </a:cubicBezTo>
                  </a:path>
                </a:pathLst>
              </a:custGeom>
              <a:noFill/>
              <a:ln w="38100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D67972-149A-20A9-A73D-CE63EEF882D9}"/>
              </a:ext>
            </a:extLst>
          </p:cNvPr>
          <p:cNvGrpSpPr/>
          <p:nvPr/>
        </p:nvGrpSpPr>
        <p:grpSpPr>
          <a:xfrm>
            <a:off x="9362556" y="4066409"/>
            <a:ext cx="2715337" cy="1777248"/>
            <a:chOff x="8588203" y="4016147"/>
            <a:chExt cx="2715337" cy="177724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C477AD-696D-58C4-1046-E2C4D2A97F9B}"/>
                </a:ext>
              </a:extLst>
            </p:cNvPr>
            <p:cNvSpPr txBox="1"/>
            <p:nvPr/>
          </p:nvSpPr>
          <p:spPr>
            <a:xfrm>
              <a:off x="8588203" y="5408800"/>
              <a:ext cx="2715337" cy="384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Playback is non aliasing!</a:t>
              </a:r>
            </a:p>
          </p:txBody>
        </p:sp>
        <p:pic>
          <p:nvPicPr>
            <p:cNvPr id="51" name="Graphic 50" descr="Voice with solid fill">
              <a:extLst>
                <a:ext uri="{FF2B5EF4-FFF2-40B4-BE49-F238E27FC236}">
                  <a16:creationId xmlns:a16="http://schemas.microsoft.com/office/drawing/2014/main" id="{295B11D9-F5E1-4491-3198-E87E81661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03091" y="4016147"/>
              <a:ext cx="1520757" cy="1520757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59FECE-7700-C766-DFE2-8CD2C8A4F68C}"/>
              </a:ext>
            </a:extLst>
          </p:cNvPr>
          <p:cNvGrpSpPr/>
          <p:nvPr/>
        </p:nvGrpSpPr>
        <p:grpSpPr>
          <a:xfrm>
            <a:off x="4348444" y="1422638"/>
            <a:ext cx="2080044" cy="2042997"/>
            <a:chOff x="4348444" y="1422638"/>
            <a:chExt cx="2080044" cy="2042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B56505-312F-42C0-DF40-CCC55EDAE344}"/>
                </a:ext>
              </a:extLst>
            </p:cNvPr>
            <p:cNvSpPr txBox="1"/>
            <p:nvPr/>
          </p:nvSpPr>
          <p:spPr>
            <a:xfrm>
              <a:off x="4348444" y="3042580"/>
              <a:ext cx="2080044" cy="423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Sample at </a:t>
              </a:r>
              <a:r>
                <a:rPr lang="en-US" sz="1600" b="1" dirty="0"/>
                <a:t>8 kHz</a:t>
              </a:r>
            </a:p>
          </p:txBody>
        </p:sp>
        <p:pic>
          <p:nvPicPr>
            <p:cNvPr id="53" name="Graphic 52" descr="Normal Distribution with solid fill">
              <a:extLst>
                <a:ext uri="{FF2B5EF4-FFF2-40B4-BE49-F238E27FC236}">
                  <a16:creationId xmlns:a16="http://schemas.microsoft.com/office/drawing/2014/main" id="{481F8BC8-BE4D-38BE-F5AC-7D6F9DA3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06785" y="1422638"/>
              <a:ext cx="1851498" cy="185149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518C6-07EC-EEFC-84ED-26A9B69707F0}"/>
              </a:ext>
            </a:extLst>
          </p:cNvPr>
          <p:cNvGrpSpPr/>
          <p:nvPr/>
        </p:nvGrpSpPr>
        <p:grpSpPr>
          <a:xfrm>
            <a:off x="7174441" y="3839120"/>
            <a:ext cx="2080044" cy="2042997"/>
            <a:chOff x="7023125" y="3839120"/>
            <a:chExt cx="2080044" cy="204299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7A6367-2000-CC4B-36D0-CF933ACF56DF}"/>
                </a:ext>
              </a:extLst>
            </p:cNvPr>
            <p:cNvSpPr txBox="1"/>
            <p:nvPr/>
          </p:nvSpPr>
          <p:spPr>
            <a:xfrm>
              <a:off x="7023125" y="5459062"/>
              <a:ext cx="2080044" cy="423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Sample at </a:t>
              </a:r>
              <a:r>
                <a:rPr lang="en-US" sz="1600" b="1" dirty="0"/>
                <a:t>8 kHz</a:t>
              </a:r>
            </a:p>
          </p:txBody>
        </p:sp>
        <p:pic>
          <p:nvPicPr>
            <p:cNvPr id="59" name="Graphic 58" descr="Normal Distribution with solid fill">
              <a:extLst>
                <a:ext uri="{FF2B5EF4-FFF2-40B4-BE49-F238E27FC236}">
                  <a16:creationId xmlns:a16="http://schemas.microsoft.com/office/drawing/2014/main" id="{33E6D21B-E46D-27FC-59B2-53B5D54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1466" y="3839120"/>
              <a:ext cx="1851498" cy="1851498"/>
            </a:xfrm>
            <a:prstGeom prst="rect">
              <a:avLst/>
            </a:prstGeom>
          </p:spPr>
        </p:pic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07905-B7E4-CBE2-FD35-B469A55F4C12}"/>
              </a:ext>
            </a:extLst>
          </p:cNvPr>
          <p:cNvCxnSpPr>
            <a:cxnSpLocks/>
          </p:cNvCxnSpPr>
          <p:nvPr/>
        </p:nvCxnSpPr>
        <p:spPr>
          <a:xfrm>
            <a:off x="6181926" y="4826787"/>
            <a:ext cx="123487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7C6BD85-5D4C-E3B8-96BF-E4D6C99D561A}"/>
              </a:ext>
            </a:extLst>
          </p:cNvPr>
          <p:cNvCxnSpPr>
            <a:cxnSpLocks/>
          </p:cNvCxnSpPr>
          <p:nvPr/>
        </p:nvCxnSpPr>
        <p:spPr>
          <a:xfrm>
            <a:off x="8895943" y="4826787"/>
            <a:ext cx="10327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D0D0EF-AF2F-8D76-389F-67C9E7993732}"/>
              </a:ext>
            </a:extLst>
          </p:cNvPr>
          <p:cNvSpPr txBox="1"/>
          <p:nvPr/>
        </p:nvSpPr>
        <p:spPr>
          <a:xfrm>
            <a:off x="85582" y="1430564"/>
            <a:ext cx="3674611" cy="10418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Repeat Sampling each 1 second recording at 1 kHz, 2 kHz, 4 kHz, 16 kHz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F0C24-08A0-8980-50EC-25BD8714B549}"/>
              </a:ext>
            </a:extLst>
          </p:cNvPr>
          <p:cNvSpPr/>
          <p:nvPr/>
        </p:nvSpPr>
        <p:spPr bwMode="auto">
          <a:xfrm>
            <a:off x="6447567" y="2574358"/>
            <a:ext cx="3107100" cy="1367058"/>
          </a:xfrm>
          <a:prstGeom prst="rect">
            <a:avLst/>
          </a:prstGeom>
          <a:noFill/>
          <a:ln w="57150" cap="sq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 dirty="0"/>
              <a:t>Can we train an ML </a:t>
            </a:r>
          </a:p>
          <a:p>
            <a:pPr algn="ctr"/>
            <a:r>
              <a:rPr lang="en-US" sz="2000" dirty="0"/>
              <a:t>model to differentiate </a:t>
            </a:r>
          </a:p>
          <a:p>
            <a:pPr algn="ctr"/>
            <a:r>
              <a:rPr lang="en-US" sz="2000" dirty="0"/>
              <a:t>aliasing vs non aliasing </a:t>
            </a:r>
          </a:p>
          <a:p>
            <a:pPr algn="ctr"/>
            <a:r>
              <a:rPr lang="en-US" sz="2000" dirty="0"/>
              <a:t>audio?</a:t>
            </a:r>
          </a:p>
        </p:txBody>
      </p:sp>
    </p:spTree>
    <p:extLst>
      <p:ext uri="{BB962C8B-B14F-4D97-AF65-F5344CB8AC3E}">
        <p14:creationId xmlns:p14="http://schemas.microsoft.com/office/powerpoint/2010/main" val="1058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67CC-8E17-2C26-B6A8-54855944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Fourier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F4441-AE43-C3A3-4121-5438FA46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581CD-2FDF-5E5F-672E-949B912B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EF315-F37C-037B-5F21-BED31B51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31" y="1322966"/>
            <a:ext cx="7013538" cy="4906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FE9D0-18D9-83A7-637A-F76675CBC039}"/>
              </a:ext>
            </a:extLst>
          </p:cNvPr>
          <p:cNvSpPr txBox="1"/>
          <p:nvPr/>
        </p:nvSpPr>
        <p:spPr>
          <a:xfrm>
            <a:off x="8227106" y="1756786"/>
            <a:ext cx="679938" cy="368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97039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D70A9-573A-B02D-E61D-C4ADC458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AA72-1870-710C-B878-20797E47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Representation of Aliasing Audio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2CBB8-3F89-6377-075D-136414DB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F888-6C1B-03EB-F631-F993DC5F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EE07A0-6318-4058-5285-A18648162C88}"/>
              </a:ext>
            </a:extLst>
          </p:cNvPr>
          <p:cNvGrpSpPr/>
          <p:nvPr/>
        </p:nvGrpSpPr>
        <p:grpSpPr>
          <a:xfrm>
            <a:off x="190301" y="1556964"/>
            <a:ext cx="5858481" cy="4437075"/>
            <a:chOff x="190301" y="1556964"/>
            <a:chExt cx="5858481" cy="44370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3BC448-55D1-F267-F08B-7B3262D9D0DA}"/>
                </a:ext>
              </a:extLst>
            </p:cNvPr>
            <p:cNvSpPr txBox="1"/>
            <p:nvPr/>
          </p:nvSpPr>
          <p:spPr>
            <a:xfrm>
              <a:off x="581771" y="5433630"/>
              <a:ext cx="5075540" cy="5604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Short Time Fourier Transform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F6C764-836C-762F-2E42-5719105A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301" y="1556964"/>
              <a:ext cx="5858481" cy="392630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D0F879-8B12-1C27-44C0-919F6946CCEC}"/>
              </a:ext>
            </a:extLst>
          </p:cNvPr>
          <p:cNvGrpSpPr/>
          <p:nvPr/>
        </p:nvGrpSpPr>
        <p:grpSpPr>
          <a:xfrm>
            <a:off x="5960224" y="1559476"/>
            <a:ext cx="6141403" cy="4434562"/>
            <a:chOff x="5960224" y="1559476"/>
            <a:chExt cx="6141403" cy="44345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0BB1A8-F950-3414-8D3F-03384FB15CCD}"/>
                </a:ext>
              </a:extLst>
            </p:cNvPr>
            <p:cNvSpPr txBox="1"/>
            <p:nvPr/>
          </p:nvSpPr>
          <p:spPr>
            <a:xfrm>
              <a:off x="5960224" y="5433629"/>
              <a:ext cx="6141403" cy="5604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Mel-frequency Cepstral Coefficients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33AA10-3370-9DC2-80AD-A0887EC56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138" y="1559476"/>
              <a:ext cx="5687576" cy="3817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7A1A-E721-9A79-2297-B36D148A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Rate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C7F0B-89A5-5733-17AB-E9E08E7A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FC1C6-FDE2-5BDB-AF9B-A01413ED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9FCF5-E38D-1AF7-313B-FD3DB408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49" y="1625560"/>
            <a:ext cx="9586302" cy="41321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1E10C0-3BE7-60E5-5A3E-AC6EEBECBBCD}"/>
              </a:ext>
            </a:extLst>
          </p:cNvPr>
          <p:cNvGrpSpPr/>
          <p:nvPr/>
        </p:nvGrpSpPr>
        <p:grpSpPr>
          <a:xfrm>
            <a:off x="5463044" y="1465069"/>
            <a:ext cx="2526982" cy="657997"/>
            <a:chOff x="5463044" y="1465069"/>
            <a:chExt cx="2526982" cy="6579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E949D-4734-2026-DD8C-308EBC4F9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3044" y="1466055"/>
              <a:ext cx="980332" cy="6570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66EC53-FC5C-C658-446A-D80E60EAC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9694" y="1465069"/>
              <a:ext cx="980332" cy="65799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D69B0A-9E78-2D0F-3050-85C434623E79}"/>
                </a:ext>
              </a:extLst>
            </p:cNvPr>
            <p:cNvSpPr txBox="1"/>
            <p:nvPr/>
          </p:nvSpPr>
          <p:spPr>
            <a:xfrm>
              <a:off x="6487930" y="1549360"/>
              <a:ext cx="477210" cy="3285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or</a:t>
              </a:r>
            </a:p>
          </p:txBody>
        </p:sp>
      </p:grpSp>
      <p:pic>
        <p:nvPicPr>
          <p:cNvPr id="10" name="Graphic 9" descr="Wolf outline">
            <a:extLst>
              <a:ext uri="{FF2B5EF4-FFF2-40B4-BE49-F238E27FC236}">
                <a16:creationId xmlns:a16="http://schemas.microsoft.com/office/drawing/2014/main" id="{A345671B-4DC5-9C20-0228-87EF0E9EE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216" y="1625560"/>
            <a:ext cx="1639111" cy="16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9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AliasingDatasetPaper</Template>
  <TotalTime>1322</TotalTime>
  <Words>728</Words>
  <Application>Microsoft Office PowerPoint</Application>
  <PresentationFormat>Widescreen</PresentationFormat>
  <Paragraphs>122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Courier New</vt:lpstr>
      <vt:lpstr>Times New Roman</vt:lpstr>
      <vt:lpstr>Verdana</vt:lpstr>
      <vt:lpstr>Wingdings</vt:lpstr>
      <vt:lpstr>WPI-White</vt:lpstr>
      <vt:lpstr>EfficientMic: Adaptive Acoustic Sensing with a Single Microphone for Smart Infrastructure</vt:lpstr>
      <vt:lpstr>Agenda</vt:lpstr>
      <vt:lpstr>IoT Microphone Problem Space</vt:lpstr>
      <vt:lpstr>What is Aliasing Audio?</vt:lpstr>
      <vt:lpstr>Aliasing Audio Examples</vt:lpstr>
      <vt:lpstr>Generating Aliasing &amp; Non Aliasing Audio</vt:lpstr>
      <vt:lpstr>Fast Fourier Transform</vt:lpstr>
      <vt:lpstr>Visual Representation of Aliasing Audio</vt:lpstr>
      <vt:lpstr>Sample Rate Optimization</vt:lpstr>
      <vt:lpstr>Aliasing Detection Performance</vt:lpstr>
      <vt:lpstr>EfficientMic Performance Comparison</vt:lpstr>
      <vt:lpstr>Conclusion and Contributions: </vt:lpstr>
      <vt:lpstr>PowerPoint Presentation</vt:lpstr>
      <vt:lpstr>References</vt:lpstr>
      <vt:lpstr>PowerPoint Presentation</vt:lpstr>
      <vt:lpstr>Full Analysis Graphic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Adiletta, Jack</dc:creator>
  <cp:lastModifiedBy>Adiletta, Jack</cp:lastModifiedBy>
  <cp:revision>50</cp:revision>
  <dcterms:created xsi:type="dcterms:W3CDTF">2025-11-18T22:31:12Z</dcterms:created>
  <dcterms:modified xsi:type="dcterms:W3CDTF">2025-11-20T19:19:22Z</dcterms:modified>
</cp:coreProperties>
</file>